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60" r:id="rId5"/>
    <p:sldId id="263" r:id="rId6"/>
    <p:sldId id="259" r:id="rId7"/>
    <p:sldId id="262" r:id="rId8"/>
    <p:sldId id="267" r:id="rId9"/>
    <p:sldId id="264" r:id="rId10"/>
    <p:sldId id="261" r:id="rId11"/>
    <p:sldId id="265" r:id="rId12"/>
    <p:sldId id="266" r:id="rId13"/>
  </p:sldIdLst>
  <p:sldSz cx="18288000" cy="10287000"/>
  <p:notesSz cx="6858000" cy="9144000"/>
  <p:embeddedFontLst>
    <p:embeddedFont>
      <p:font typeface="Gotham" panose="020B0604020202020204" charset="0"/>
      <p:regular r:id="rId15"/>
    </p:embeddedFont>
    <p:embeddedFont>
      <p:font typeface="Gotham Bold" panose="020B0604020202020204" charset="0"/>
      <p:regular r:id="rId16"/>
    </p:embeddedFont>
    <p:embeddedFont>
      <p:font typeface="Calibri" panose="020F0502020204030204" pitchFamily="34" charset="0"/>
      <p:regular r:id="rId17"/>
      <p:bold r:id="rId18"/>
      <p:italic r:id="rId19"/>
      <p:boldItalic r:id="rId20"/>
    </p:embeddedFont>
    <p:embeddedFont>
      <p:font typeface="B Sina" panose="00000700000000000000" pitchFamily="2" charset="-78"/>
      <p:bold r:id="rId21"/>
    </p:embeddedFont>
    <p:embeddedFont>
      <p:font typeface="B Nazanin" panose="00000400000000000000" pitchFamily="2" charset="-78"/>
      <p:regular r:id="rId22"/>
      <p:bold r:id="rId23"/>
    </p:embeddedFont>
    <p:embeddedFont>
      <p:font typeface="B Tabassom" panose="00000400000000000000" pitchFamily="2" charset="-78"/>
      <p:regular r:id="rId24"/>
    </p:embeddedFont>
    <p:embeddedFont>
      <p:font typeface="Anton Italics" panose="020B0604020202020204"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5" d="100"/>
          <a:sy n="75" d="100"/>
        </p:scale>
        <p:origin x="39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B4A426-6933-48E0-B62D-7118C184246A}" type="datetimeFigureOut">
              <a:rPr lang="en-US" smtClean="0"/>
              <a:t>6/22/2026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6B867-BB77-432F-9614-8D7F0BC7C7E1}" type="slidenum">
              <a:rPr lang="en-US" smtClean="0"/>
              <a:t>‹#›</a:t>
            </a:fld>
            <a:endParaRPr lang="en-US"/>
          </a:p>
        </p:txBody>
      </p:sp>
    </p:spTree>
    <p:extLst>
      <p:ext uri="{BB962C8B-B14F-4D97-AF65-F5344CB8AC3E}">
        <p14:creationId xmlns:p14="http://schemas.microsoft.com/office/powerpoint/2010/main" val="43831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6B867-BB77-432F-9614-8D7F0BC7C7E1}" type="slidenum">
              <a:rPr lang="en-US" smtClean="0"/>
              <a:t>6</a:t>
            </a:fld>
            <a:endParaRPr lang="en-US"/>
          </a:p>
        </p:txBody>
      </p:sp>
    </p:spTree>
    <p:extLst>
      <p:ext uri="{BB962C8B-B14F-4D97-AF65-F5344CB8AC3E}">
        <p14:creationId xmlns:p14="http://schemas.microsoft.com/office/powerpoint/2010/main" val="1397353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6B867-BB77-432F-9614-8D7F0BC7C7E1}" type="slidenum">
              <a:rPr lang="en-US" smtClean="0"/>
              <a:t>10</a:t>
            </a:fld>
            <a:endParaRPr lang="en-US"/>
          </a:p>
        </p:txBody>
      </p:sp>
    </p:spTree>
    <p:extLst>
      <p:ext uri="{BB962C8B-B14F-4D97-AF65-F5344CB8AC3E}">
        <p14:creationId xmlns:p14="http://schemas.microsoft.com/office/powerpoint/2010/main" val="3462542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3.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6.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11.png"/><Relationship Id="rId4" Type="http://schemas.openxmlformats.org/officeDocument/2006/relationships/image" Target="../media/image23.sv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11.png"/><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sp>
        <p:nvSpPr>
          <p:cNvPr id="3" name="AutoShape 3"/>
          <p:cNvSpPr/>
          <p:nvPr/>
        </p:nvSpPr>
        <p:spPr>
          <a:xfrm flipV="1">
            <a:off x="15703866" y="-1847378"/>
            <a:ext cx="0" cy="4133616"/>
          </a:xfrm>
          <a:prstGeom prst="line">
            <a:avLst/>
          </a:prstGeom>
          <a:ln w="38100" cap="flat">
            <a:solidFill>
              <a:srgbClr val="000000"/>
            </a:solidFill>
            <a:prstDash val="solid"/>
            <a:headEnd type="none" w="sm" len="sm"/>
            <a:tailEnd type="none" w="sm" len="sm"/>
          </a:ln>
        </p:spPr>
      </p:sp>
      <p:sp>
        <p:nvSpPr>
          <p:cNvPr id="4" name="AutoShape 4"/>
          <p:cNvSpPr/>
          <p:nvPr/>
        </p:nvSpPr>
        <p:spPr>
          <a:xfrm flipV="1">
            <a:off x="15722916" y="7994687"/>
            <a:ext cx="0" cy="4584625"/>
          </a:xfrm>
          <a:prstGeom prst="line">
            <a:avLst/>
          </a:prstGeom>
          <a:ln w="38100" cap="flat">
            <a:solidFill>
              <a:srgbClr val="000000"/>
            </a:solidFill>
            <a:prstDash val="solid"/>
            <a:headEnd type="none" w="sm" len="sm"/>
            <a:tailEnd type="none" w="sm" len="sm"/>
          </a:ln>
        </p:spPr>
      </p:sp>
      <p:sp>
        <p:nvSpPr>
          <p:cNvPr id="5" name="Freeform 5"/>
          <p:cNvSpPr/>
          <p:nvPr/>
        </p:nvSpPr>
        <p:spPr>
          <a:xfrm>
            <a:off x="838200" y="488472"/>
            <a:ext cx="7786592" cy="9310056"/>
          </a:xfrm>
          <a:custGeom>
            <a:avLst/>
            <a:gdLst/>
            <a:ahLst/>
            <a:cxnLst/>
            <a:rect l="l" t="t" r="r" b="b"/>
            <a:pathLst>
              <a:path w="7786592" h="9310056">
                <a:moveTo>
                  <a:pt x="0" y="0"/>
                </a:moveTo>
                <a:lnTo>
                  <a:pt x="7786592" y="0"/>
                </a:lnTo>
                <a:lnTo>
                  <a:pt x="7786592" y="9310056"/>
                </a:lnTo>
                <a:lnTo>
                  <a:pt x="0" y="931005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6" name="Freeform 6"/>
          <p:cNvSpPr/>
          <p:nvPr/>
        </p:nvSpPr>
        <p:spPr>
          <a:xfrm>
            <a:off x="13418892" y="9484175"/>
            <a:ext cx="2390295" cy="531412"/>
          </a:xfrm>
          <a:custGeom>
            <a:avLst/>
            <a:gdLst/>
            <a:ahLst/>
            <a:cxnLst/>
            <a:rect l="l" t="t" r="r" b="b"/>
            <a:pathLst>
              <a:path w="2390295" h="531412">
                <a:moveTo>
                  <a:pt x="0" y="0"/>
                </a:moveTo>
                <a:lnTo>
                  <a:pt x="2390295" y="0"/>
                </a:lnTo>
                <a:lnTo>
                  <a:pt x="2390295" y="531412"/>
                </a:lnTo>
                <a:lnTo>
                  <a:pt x="0" y="5314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7" name="Freeform 7"/>
          <p:cNvSpPr/>
          <p:nvPr/>
        </p:nvSpPr>
        <p:spPr>
          <a:xfrm>
            <a:off x="9144000" y="9484175"/>
            <a:ext cx="2390295" cy="531412"/>
          </a:xfrm>
          <a:custGeom>
            <a:avLst/>
            <a:gdLst/>
            <a:ahLst/>
            <a:cxnLst/>
            <a:rect l="l" t="t" r="r" b="b"/>
            <a:pathLst>
              <a:path w="2390295" h="531412">
                <a:moveTo>
                  <a:pt x="0" y="0"/>
                </a:moveTo>
                <a:lnTo>
                  <a:pt x="2390295" y="0"/>
                </a:lnTo>
                <a:lnTo>
                  <a:pt x="2390295" y="531412"/>
                </a:lnTo>
                <a:lnTo>
                  <a:pt x="0" y="5314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8" name="TextBox 8"/>
          <p:cNvSpPr txBox="1"/>
          <p:nvPr/>
        </p:nvSpPr>
        <p:spPr>
          <a:xfrm>
            <a:off x="7315200" y="2562463"/>
            <a:ext cx="9351611" cy="2954655"/>
          </a:xfrm>
          <a:prstGeom prst="rect">
            <a:avLst/>
          </a:prstGeom>
        </p:spPr>
        <p:txBody>
          <a:bodyPr wrap="square" lIns="0" tIns="0" rIns="0" bIns="0" rtlCol="0" anchor="t">
            <a:spAutoFit/>
          </a:bodyPr>
          <a:lstStyle/>
          <a:p>
            <a:pPr lvl="0" algn="r" rtl="1"/>
            <a:r>
              <a:rPr lang="fa-IR" sz="9600" i="1" dirty="0">
                <a:cs typeface="B Sina" panose="00000700000000000000" pitchFamily="2" charset="-78"/>
              </a:rPr>
              <a:t>نقش فعالیت بدنی در </a:t>
            </a:r>
            <a:r>
              <a:rPr lang="fa-IR" sz="9600" i="1" dirty="0" smtClean="0">
                <a:cs typeface="B Sina" panose="00000700000000000000" pitchFamily="2" charset="-78"/>
              </a:rPr>
              <a:t>کیفیت </a:t>
            </a:r>
            <a:r>
              <a:rPr lang="fa-IR" sz="9600" i="1" dirty="0">
                <a:cs typeface="B Sina" panose="00000700000000000000" pitchFamily="2" charset="-78"/>
              </a:rPr>
              <a:t>خواب</a:t>
            </a:r>
            <a:endParaRPr lang="en-US" sz="14003" i="1" dirty="0">
              <a:solidFill>
                <a:srgbClr val="211919"/>
              </a:solidFill>
              <a:latin typeface="Anton Italics"/>
              <a:ea typeface="Anton Italics"/>
              <a:cs typeface="B Sina" panose="00000700000000000000" pitchFamily="2" charset="-78"/>
              <a:sym typeface="Anton Italics"/>
            </a:endParaRPr>
          </a:p>
        </p:txBody>
      </p:sp>
      <p:sp>
        <p:nvSpPr>
          <p:cNvPr id="9" name="TextBox 9"/>
          <p:cNvSpPr txBox="1"/>
          <p:nvPr/>
        </p:nvSpPr>
        <p:spPr>
          <a:xfrm>
            <a:off x="8346254" y="5920525"/>
            <a:ext cx="8320557" cy="861774"/>
          </a:xfrm>
          <a:prstGeom prst="rect">
            <a:avLst/>
          </a:prstGeom>
        </p:spPr>
        <p:txBody>
          <a:bodyPr lIns="0" tIns="0" rIns="0" bIns="0" rtlCol="0" anchor="t">
            <a:spAutoFit/>
          </a:bodyPr>
          <a:lstStyle/>
          <a:p>
            <a:pPr algn="r" rtl="1"/>
            <a:r>
              <a:rPr lang="fa-IR" sz="2800" b="1" dirty="0">
                <a:cs typeface="B Nazanin" panose="00000400000000000000" pitchFamily="2" charset="-78"/>
              </a:rPr>
              <a:t>بررسی نقش فعالیت بدنی در بهبود کیفیت خواب: مروری بر مکانیسم‌ها، شواهد و توصیه‌های </a:t>
            </a:r>
            <a:r>
              <a:rPr lang="fa-IR" sz="2800" b="1" dirty="0" smtClean="0">
                <a:cs typeface="B Nazanin" panose="00000400000000000000" pitchFamily="2" charset="-78"/>
              </a:rPr>
              <a:t>عملی</a:t>
            </a:r>
          </a:p>
        </p:txBody>
      </p:sp>
      <p:sp>
        <p:nvSpPr>
          <p:cNvPr id="10" name="TextBox 9"/>
          <p:cNvSpPr txBox="1"/>
          <p:nvPr/>
        </p:nvSpPr>
        <p:spPr>
          <a:xfrm>
            <a:off x="11450141" y="7969960"/>
            <a:ext cx="4012509" cy="1200329"/>
          </a:xfrm>
          <a:prstGeom prst="rect">
            <a:avLst/>
          </a:prstGeom>
          <a:noFill/>
        </p:spPr>
        <p:txBody>
          <a:bodyPr wrap="none" rtlCol="0">
            <a:spAutoFit/>
          </a:bodyPr>
          <a:lstStyle/>
          <a:p>
            <a:pPr algn="r" rtl="1"/>
            <a:r>
              <a:rPr lang="fa-IR" sz="2400" dirty="0">
                <a:cs typeface="B Tabassom" panose="00000400000000000000" pitchFamily="2" charset="-78"/>
              </a:rPr>
              <a:t>ارائه دهنده: امیرطاها جوادی</a:t>
            </a:r>
          </a:p>
          <a:p>
            <a:pPr algn="r" rtl="1"/>
            <a:r>
              <a:rPr lang="fa-IR" sz="2400" dirty="0">
                <a:cs typeface="B Tabassom" panose="00000400000000000000" pitchFamily="2" charset="-78"/>
              </a:rPr>
              <a:t>شماره دانشجویی: 402463202</a:t>
            </a:r>
          </a:p>
          <a:p>
            <a:endParaRPr lang="en-US" sz="2400" dirty="0">
              <a:cs typeface="B Tabassom" panose="000004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3"/>
            <a:stretch>
              <a:fillRect l="-12888" r="-12888"/>
            </a:stretch>
          </a:blipFill>
        </p:spPr>
      </p:sp>
      <p:grpSp>
        <p:nvGrpSpPr>
          <p:cNvPr id="3" name="Group 3"/>
          <p:cNvGrpSpPr>
            <a:grpSpLocks noChangeAspect="1"/>
          </p:cNvGrpSpPr>
          <p:nvPr/>
        </p:nvGrpSpPr>
        <p:grpSpPr>
          <a:xfrm>
            <a:off x="2325824" y="3503614"/>
            <a:ext cx="3658059" cy="3658059"/>
            <a:chOff x="0" y="0"/>
            <a:chExt cx="14187043" cy="14187043"/>
          </a:xfrm>
        </p:grpSpPr>
        <p:sp>
          <p:nvSpPr>
            <p:cNvPr id="4" name="Freeform 4"/>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4"/>
              <a:stretch>
                <a:fillRect l="-46076" r="-46076"/>
              </a:stretch>
            </a:blipFill>
          </p:spPr>
        </p:sp>
        <p:sp>
          <p:nvSpPr>
            <p:cNvPr id="5" name="Freeform 5"/>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5"/>
              <a:stretch>
                <a:fillRect/>
              </a:stretch>
            </a:blipFill>
          </p:spPr>
        </p:sp>
      </p:grpSp>
      <p:grpSp>
        <p:nvGrpSpPr>
          <p:cNvPr id="6" name="Group 6"/>
          <p:cNvGrpSpPr>
            <a:grpSpLocks noChangeAspect="1"/>
          </p:cNvGrpSpPr>
          <p:nvPr/>
        </p:nvGrpSpPr>
        <p:grpSpPr>
          <a:xfrm>
            <a:off x="7316851" y="3503614"/>
            <a:ext cx="3658059" cy="3658059"/>
            <a:chOff x="0" y="0"/>
            <a:chExt cx="14187043" cy="14187043"/>
          </a:xfrm>
        </p:grpSpPr>
        <p:sp>
          <p:nvSpPr>
            <p:cNvPr id="7" name="Freeform 7"/>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6"/>
              <a:stretch>
                <a:fillRect l="-80175" t="-41027" r="-55518" b="-20422"/>
              </a:stretch>
            </a:blipFill>
          </p:spPr>
        </p:sp>
        <p:sp>
          <p:nvSpPr>
            <p:cNvPr id="8" name="Freeform 8"/>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5"/>
              <a:stretch>
                <a:fillRect/>
              </a:stretch>
            </a:blipFill>
          </p:spPr>
        </p:sp>
      </p:grpSp>
      <p:grpSp>
        <p:nvGrpSpPr>
          <p:cNvPr id="9" name="Group 9"/>
          <p:cNvGrpSpPr>
            <a:grpSpLocks noChangeAspect="1"/>
          </p:cNvGrpSpPr>
          <p:nvPr/>
        </p:nvGrpSpPr>
        <p:grpSpPr>
          <a:xfrm>
            <a:off x="12315438" y="3503614"/>
            <a:ext cx="3658059" cy="3658059"/>
            <a:chOff x="0" y="0"/>
            <a:chExt cx="14187043" cy="14187043"/>
          </a:xfrm>
        </p:grpSpPr>
        <p:sp>
          <p:nvSpPr>
            <p:cNvPr id="10" name="Freeform 10"/>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7"/>
              <a:stretch>
                <a:fillRect l="-25000" r="-25000"/>
              </a:stretch>
            </a:blipFill>
          </p:spPr>
        </p:sp>
        <p:sp>
          <p:nvSpPr>
            <p:cNvPr id="11" name="Freeform 11"/>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5"/>
              <a:stretch>
                <a:fillRect/>
              </a:stretch>
            </a:blipFill>
          </p:spPr>
        </p:sp>
      </p:grpSp>
      <p:grpSp>
        <p:nvGrpSpPr>
          <p:cNvPr id="12" name="Group 12"/>
          <p:cNvGrpSpPr/>
          <p:nvPr/>
        </p:nvGrpSpPr>
        <p:grpSpPr>
          <a:xfrm>
            <a:off x="3225695" y="6522820"/>
            <a:ext cx="1862924" cy="880047"/>
            <a:chOff x="-2617" y="-24501"/>
            <a:chExt cx="370252" cy="174907"/>
          </a:xfrm>
        </p:grpSpPr>
        <p:sp>
          <p:nvSpPr>
            <p:cNvPr id="13" name="Freeform 13"/>
            <p:cNvSpPr/>
            <p:nvPr/>
          </p:nvSpPr>
          <p:spPr>
            <a:xfrm>
              <a:off x="0" y="0"/>
              <a:ext cx="367635" cy="136807"/>
            </a:xfrm>
            <a:custGeom>
              <a:avLst/>
              <a:gdLst/>
              <a:ahLst/>
              <a:cxnLst/>
              <a:rect l="l" t="t" r="r" b="b"/>
              <a:pathLst>
                <a:path w="367635" h="136807">
                  <a:moveTo>
                    <a:pt x="0" y="0"/>
                  </a:moveTo>
                  <a:lnTo>
                    <a:pt x="367635" y="0"/>
                  </a:lnTo>
                  <a:lnTo>
                    <a:pt x="367635" y="136807"/>
                  </a:lnTo>
                  <a:lnTo>
                    <a:pt x="0" y="136807"/>
                  </a:lnTo>
                  <a:close/>
                </a:path>
              </a:pathLst>
            </a:custGeom>
            <a:solidFill>
              <a:srgbClr val="000000"/>
            </a:solidFill>
          </p:spPr>
        </p:sp>
        <p:sp>
          <p:nvSpPr>
            <p:cNvPr id="14" name="TextBox 14"/>
            <p:cNvSpPr txBox="1"/>
            <p:nvPr/>
          </p:nvSpPr>
          <p:spPr>
            <a:xfrm>
              <a:off x="-2617" y="-24501"/>
              <a:ext cx="366616" cy="174907"/>
            </a:xfrm>
            <a:prstGeom prst="rect">
              <a:avLst/>
            </a:prstGeom>
          </p:spPr>
          <p:txBody>
            <a:bodyPr lIns="0" tIns="0" rIns="0" bIns="0" rtlCol="0" anchor="ctr"/>
            <a:lstStyle/>
            <a:p>
              <a:pPr algn="ctr">
                <a:lnSpc>
                  <a:spcPts val="2659"/>
                </a:lnSpc>
              </a:pPr>
              <a:r>
                <a:rPr lang="fa-IR" sz="2400" b="1" dirty="0">
                  <a:solidFill>
                    <a:schemeClr val="bg1"/>
                  </a:solidFill>
                  <a:cs typeface="B Nazanin" panose="00000400000000000000" pitchFamily="2" charset="-78"/>
                </a:rPr>
                <a:t>زمان </a:t>
              </a:r>
              <a:r>
                <a:rPr lang="fa-IR" sz="2400" b="1" dirty="0" smtClean="0">
                  <a:solidFill>
                    <a:schemeClr val="bg1"/>
                  </a:solidFill>
                  <a:cs typeface="B Nazanin" panose="00000400000000000000" pitchFamily="2" charset="-78"/>
                </a:rPr>
                <a:t>ورزش</a:t>
              </a:r>
              <a:endParaRPr lang="en-US" sz="2000" b="1" dirty="0">
                <a:solidFill>
                  <a:schemeClr val="bg1"/>
                </a:solidFill>
                <a:latin typeface="Gotham Bold"/>
                <a:ea typeface="Gotham Bold"/>
                <a:cs typeface="B Nazanin" panose="00000400000000000000" pitchFamily="2" charset="-78"/>
                <a:sym typeface="Gotham Bold"/>
              </a:endParaRPr>
            </a:p>
          </p:txBody>
        </p:sp>
      </p:grpSp>
      <p:grpSp>
        <p:nvGrpSpPr>
          <p:cNvPr id="15" name="Group 15"/>
          <p:cNvGrpSpPr/>
          <p:nvPr/>
        </p:nvGrpSpPr>
        <p:grpSpPr>
          <a:xfrm>
            <a:off x="8207835" y="6565377"/>
            <a:ext cx="1862924" cy="880047"/>
            <a:chOff x="-2617" y="-16043"/>
            <a:chExt cx="370252" cy="174907"/>
          </a:xfrm>
        </p:grpSpPr>
        <p:sp>
          <p:nvSpPr>
            <p:cNvPr id="16" name="Freeform 16"/>
            <p:cNvSpPr/>
            <p:nvPr/>
          </p:nvSpPr>
          <p:spPr>
            <a:xfrm>
              <a:off x="0" y="0"/>
              <a:ext cx="367635" cy="136807"/>
            </a:xfrm>
            <a:custGeom>
              <a:avLst/>
              <a:gdLst/>
              <a:ahLst/>
              <a:cxnLst/>
              <a:rect l="l" t="t" r="r" b="b"/>
              <a:pathLst>
                <a:path w="367635" h="136807">
                  <a:moveTo>
                    <a:pt x="0" y="0"/>
                  </a:moveTo>
                  <a:lnTo>
                    <a:pt x="367635" y="0"/>
                  </a:lnTo>
                  <a:lnTo>
                    <a:pt x="367635" y="136807"/>
                  </a:lnTo>
                  <a:lnTo>
                    <a:pt x="0" y="136807"/>
                  </a:lnTo>
                  <a:close/>
                </a:path>
              </a:pathLst>
            </a:custGeom>
            <a:solidFill>
              <a:srgbClr val="000000"/>
            </a:solidFill>
          </p:spPr>
        </p:sp>
        <p:sp>
          <p:nvSpPr>
            <p:cNvPr id="17" name="TextBox 17"/>
            <p:cNvSpPr txBox="1"/>
            <p:nvPr/>
          </p:nvSpPr>
          <p:spPr>
            <a:xfrm>
              <a:off x="-2617" y="-16043"/>
              <a:ext cx="367635" cy="174907"/>
            </a:xfrm>
            <a:prstGeom prst="rect">
              <a:avLst/>
            </a:prstGeom>
          </p:spPr>
          <p:txBody>
            <a:bodyPr lIns="0" tIns="0" rIns="0" bIns="0" rtlCol="0" anchor="ctr"/>
            <a:lstStyle/>
            <a:p>
              <a:pPr algn="ctr">
                <a:lnSpc>
                  <a:spcPts val="2659"/>
                </a:lnSpc>
              </a:pPr>
              <a:r>
                <a:rPr lang="fa-IR" sz="2400" b="1" dirty="0">
                  <a:solidFill>
                    <a:schemeClr val="bg1"/>
                  </a:solidFill>
                  <a:cs typeface="B Nazanin" panose="00000400000000000000" pitchFamily="2" charset="-78"/>
                </a:rPr>
                <a:t>مقدار و شدت</a:t>
              </a:r>
              <a:endParaRPr lang="en-US" sz="2000" b="1" dirty="0">
                <a:solidFill>
                  <a:schemeClr val="bg1"/>
                </a:solidFill>
                <a:latin typeface="Gotham Bold"/>
                <a:ea typeface="Gotham Bold"/>
                <a:cs typeface="B Nazanin" panose="00000400000000000000" pitchFamily="2" charset="-78"/>
                <a:sym typeface="Gotham Bold"/>
              </a:endParaRPr>
            </a:p>
          </p:txBody>
        </p:sp>
      </p:grpSp>
      <p:grpSp>
        <p:nvGrpSpPr>
          <p:cNvPr id="18" name="Group 18"/>
          <p:cNvGrpSpPr/>
          <p:nvPr/>
        </p:nvGrpSpPr>
        <p:grpSpPr>
          <a:xfrm>
            <a:off x="13208268" y="6522821"/>
            <a:ext cx="1861078" cy="880047"/>
            <a:chOff x="0" y="-24501"/>
            <a:chExt cx="369885" cy="174907"/>
          </a:xfrm>
        </p:grpSpPr>
        <p:sp>
          <p:nvSpPr>
            <p:cNvPr id="19" name="Freeform 19"/>
            <p:cNvSpPr/>
            <p:nvPr/>
          </p:nvSpPr>
          <p:spPr>
            <a:xfrm>
              <a:off x="0" y="0"/>
              <a:ext cx="367635" cy="136807"/>
            </a:xfrm>
            <a:custGeom>
              <a:avLst/>
              <a:gdLst/>
              <a:ahLst/>
              <a:cxnLst/>
              <a:rect l="l" t="t" r="r" b="b"/>
              <a:pathLst>
                <a:path w="367635" h="136807">
                  <a:moveTo>
                    <a:pt x="0" y="0"/>
                  </a:moveTo>
                  <a:lnTo>
                    <a:pt x="367635" y="0"/>
                  </a:lnTo>
                  <a:lnTo>
                    <a:pt x="367635" y="136807"/>
                  </a:lnTo>
                  <a:lnTo>
                    <a:pt x="0" y="136807"/>
                  </a:lnTo>
                  <a:close/>
                </a:path>
              </a:pathLst>
            </a:custGeom>
            <a:solidFill>
              <a:srgbClr val="000000"/>
            </a:solidFill>
          </p:spPr>
        </p:sp>
        <p:sp>
          <p:nvSpPr>
            <p:cNvPr id="20" name="TextBox 20"/>
            <p:cNvSpPr txBox="1"/>
            <p:nvPr/>
          </p:nvSpPr>
          <p:spPr>
            <a:xfrm>
              <a:off x="2250" y="-24501"/>
              <a:ext cx="367635" cy="174907"/>
            </a:xfrm>
            <a:prstGeom prst="rect">
              <a:avLst/>
            </a:prstGeom>
          </p:spPr>
          <p:txBody>
            <a:bodyPr lIns="0" tIns="0" rIns="0" bIns="0" rtlCol="0" anchor="ctr"/>
            <a:lstStyle/>
            <a:p>
              <a:pPr algn="ctr">
                <a:lnSpc>
                  <a:spcPts val="2659"/>
                </a:lnSpc>
              </a:pPr>
              <a:r>
                <a:rPr lang="fa-IR" sz="2400" b="1" dirty="0">
                  <a:solidFill>
                    <a:schemeClr val="bg1"/>
                  </a:solidFill>
                  <a:cs typeface="B Nazanin" panose="00000400000000000000" pitchFamily="2" charset="-78"/>
                </a:rPr>
                <a:t>نوع ورزش</a:t>
              </a:r>
              <a:endParaRPr lang="en-US" sz="2000" b="1" dirty="0">
                <a:solidFill>
                  <a:schemeClr val="bg1"/>
                </a:solidFill>
                <a:latin typeface="Gotham Bold"/>
                <a:ea typeface="Gotham Bold"/>
                <a:cs typeface="B Nazanin" panose="00000400000000000000" pitchFamily="2" charset="-78"/>
                <a:sym typeface="Gotham Bold"/>
              </a:endParaRPr>
            </a:p>
          </p:txBody>
        </p:sp>
      </p:grpSp>
      <p:sp>
        <p:nvSpPr>
          <p:cNvPr id="21" name="TextBox 21"/>
          <p:cNvSpPr txBox="1"/>
          <p:nvPr/>
        </p:nvSpPr>
        <p:spPr>
          <a:xfrm>
            <a:off x="2027649" y="7556409"/>
            <a:ext cx="4254410" cy="2462213"/>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000" dirty="0">
                <a:cs typeface="B Nazanin" panose="00000400000000000000" pitchFamily="2" charset="-78"/>
              </a:rPr>
              <a:t>بهترین زمان: صبح یا اوایل </a:t>
            </a:r>
            <a:r>
              <a:rPr lang="fa-IR" sz="2000" dirty="0" smtClean="0">
                <a:cs typeface="B Nazanin" panose="00000400000000000000" pitchFamily="2" charset="-78"/>
              </a:rPr>
              <a:t>عصر.</a:t>
            </a:r>
            <a:endParaRPr lang="fa-IR" sz="2000" dirty="0">
              <a:cs typeface="B Nazanin" panose="00000400000000000000" pitchFamily="2" charset="-78"/>
            </a:endParaRPr>
          </a:p>
          <a:p>
            <a:pPr marL="342900" indent="-342900" algn="r" rtl="1">
              <a:buFont typeface="Arial" panose="020B0604020202020204" pitchFamily="34" charset="0"/>
              <a:buChar char="•"/>
            </a:pPr>
            <a:r>
              <a:rPr lang="fa-IR" sz="2000" dirty="0">
                <a:cs typeface="B Nazanin" panose="00000400000000000000" pitchFamily="2" charset="-78"/>
              </a:rPr>
              <a:t>ورزش سنگین در کمتر از یک ساعت قبل از خواب، به‌خواب‌رفتن را به تأخیر می‌اندازد.</a:t>
            </a:r>
          </a:p>
          <a:p>
            <a:pPr marL="342900" indent="-342900" algn="r" rtl="1">
              <a:buFont typeface="Arial" panose="020B0604020202020204" pitchFamily="34" charset="0"/>
              <a:buChar char="•"/>
            </a:pPr>
            <a:r>
              <a:rPr lang="fa-IR" sz="2000" dirty="0">
                <a:cs typeface="B Nazanin" panose="00000400000000000000" pitchFamily="2" charset="-78"/>
              </a:rPr>
              <a:t>فعالیت‌های سبک مانند کششی یا پیاده‌روی آرام در شب، طبق برخی مطالعات، به خواب طولانی‌تر کمک می‌کند</a:t>
            </a:r>
            <a:r>
              <a:rPr lang="fa-IR" sz="2000" dirty="0" smtClean="0">
                <a:cs typeface="B Nazanin" panose="00000400000000000000" pitchFamily="2" charset="-78"/>
              </a:rPr>
              <a:t>.</a:t>
            </a:r>
          </a:p>
          <a:p>
            <a:pPr marL="342900" indent="-342900" algn="r" rtl="1">
              <a:buFont typeface="Arial" panose="020B0604020202020204" pitchFamily="34" charset="0"/>
              <a:buChar char="•"/>
            </a:pPr>
            <a:r>
              <a:rPr lang="fa-IR" sz="2000" dirty="0" smtClean="0">
                <a:cs typeface="B Nazanin" panose="00000400000000000000" pitchFamily="2" charset="-78"/>
              </a:rPr>
              <a:t>توصیه می شود از ورزش‌های شبانه که ضربان قلب را افزایش می‌دهند، خودداری شود.</a:t>
            </a:r>
            <a:endParaRPr lang="fa-IR" sz="2000" dirty="0">
              <a:cs typeface="B Nazanin" panose="00000400000000000000" pitchFamily="2" charset="-78"/>
            </a:endParaRPr>
          </a:p>
        </p:txBody>
      </p:sp>
      <p:sp>
        <p:nvSpPr>
          <p:cNvPr id="22" name="TextBox 22"/>
          <p:cNvSpPr txBox="1"/>
          <p:nvPr/>
        </p:nvSpPr>
        <p:spPr>
          <a:xfrm>
            <a:off x="7018676" y="7556409"/>
            <a:ext cx="4254410" cy="2462213"/>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000" dirty="0">
                <a:cs typeface="B Nazanin" panose="00000400000000000000" pitchFamily="2" charset="-78"/>
              </a:rPr>
              <a:t>بزرگسالان: حداقل </a:t>
            </a:r>
            <a:r>
              <a:rPr lang="fa-IR" sz="2000" b="1" dirty="0">
                <a:cs typeface="B Nazanin" panose="00000400000000000000" pitchFamily="2" charset="-78"/>
              </a:rPr>
              <a:t>۱۵۰ تا ۳۰۰ دقیقه</a:t>
            </a:r>
            <a:r>
              <a:rPr lang="fa-IR" sz="2000" dirty="0">
                <a:cs typeface="B Nazanin" panose="00000400000000000000" pitchFamily="2" charset="-78"/>
              </a:rPr>
              <a:t> فعالیت هوازی با شدت متوسط یا </a:t>
            </a:r>
            <a:r>
              <a:rPr lang="fa-IR" sz="2000" b="1" dirty="0">
                <a:cs typeface="B Nazanin" panose="00000400000000000000" pitchFamily="2" charset="-78"/>
              </a:rPr>
              <a:t>۷۵ تا ۱۵۰ دقیقه</a:t>
            </a:r>
            <a:r>
              <a:rPr lang="fa-IR" sz="2000" dirty="0">
                <a:cs typeface="B Nazanin" panose="00000400000000000000" pitchFamily="2" charset="-78"/>
              </a:rPr>
              <a:t> با شدت شدید در هفته.</a:t>
            </a:r>
          </a:p>
          <a:p>
            <a:pPr marL="342900" indent="-342900" algn="r" rtl="1">
              <a:buFont typeface="Arial" panose="020B0604020202020204" pitchFamily="34" charset="0"/>
              <a:buChar char="•"/>
            </a:pPr>
            <a:r>
              <a:rPr lang="fa-IR" sz="2000" dirty="0">
                <a:cs typeface="B Nazanin" panose="00000400000000000000" pitchFamily="2" charset="-78"/>
              </a:rPr>
              <a:t>حداقل </a:t>
            </a:r>
            <a:r>
              <a:rPr lang="fa-IR" sz="2000" b="1" dirty="0">
                <a:cs typeface="B Nazanin" panose="00000400000000000000" pitchFamily="2" charset="-78"/>
              </a:rPr>
              <a:t>دو روز در هفته</a:t>
            </a:r>
            <a:r>
              <a:rPr lang="fa-IR" sz="2000" dirty="0">
                <a:cs typeface="B Nazanin" panose="00000400000000000000" pitchFamily="2" charset="-78"/>
              </a:rPr>
              <a:t> تمرینات مقاومتی برای تمام گروه‌های عضلانی اصلی.</a:t>
            </a:r>
          </a:p>
          <a:p>
            <a:pPr marL="342900" indent="-342900" algn="r" rtl="1">
              <a:buFont typeface="Arial" panose="020B0604020202020204" pitchFamily="34" charset="0"/>
              <a:buChar char="•"/>
            </a:pPr>
            <a:r>
              <a:rPr lang="fa-IR" sz="2000" dirty="0">
                <a:cs typeface="B Nazanin" panose="00000400000000000000" pitchFamily="2" charset="-78"/>
              </a:rPr>
              <a:t>دوز بهینه حدود </a:t>
            </a:r>
            <a:r>
              <a:rPr lang="fa-IR" sz="2000" b="1" dirty="0">
                <a:cs typeface="B Nazanin" panose="00000400000000000000" pitchFamily="2" charset="-78"/>
              </a:rPr>
              <a:t>۹۲۰ </a:t>
            </a:r>
            <a:r>
              <a:rPr lang="en-US" b="1" dirty="0" smtClean="0">
                <a:cs typeface="B Nazanin" panose="00000400000000000000" pitchFamily="2" charset="-78"/>
              </a:rPr>
              <a:t>MET-min/week</a:t>
            </a:r>
            <a:r>
              <a:rPr lang="fa-IR" b="1" dirty="0" smtClean="0">
                <a:cs typeface="B Nazanin" panose="00000400000000000000" pitchFamily="2" charset="-78"/>
              </a:rPr>
              <a:t> </a:t>
            </a:r>
            <a:r>
              <a:rPr lang="en-US" sz="2000" dirty="0" smtClean="0">
                <a:cs typeface="B Nazanin" panose="00000400000000000000" pitchFamily="2" charset="-78"/>
              </a:rPr>
              <a:t> </a:t>
            </a:r>
            <a:r>
              <a:rPr lang="fa-IR" sz="2000" dirty="0">
                <a:cs typeface="B Nazanin" panose="00000400000000000000" pitchFamily="2" charset="-78"/>
              </a:rPr>
              <a:t>است و رابطه دوز-پاسخ به‌صورت </a:t>
            </a:r>
            <a:r>
              <a:rPr lang="en-US" sz="2000" b="1" dirty="0" smtClean="0">
                <a:cs typeface="B Nazanin" panose="00000400000000000000" pitchFamily="2" charset="-78"/>
              </a:rPr>
              <a:t>U-shaped</a:t>
            </a:r>
            <a:r>
              <a:rPr lang="fa-IR" sz="2000" b="1" dirty="0" smtClean="0">
                <a:cs typeface="B Nazanin" panose="00000400000000000000" pitchFamily="2" charset="-78"/>
              </a:rPr>
              <a:t> (</a:t>
            </a:r>
            <a:r>
              <a:rPr lang="fa-IR" sz="2000" dirty="0" smtClean="0">
                <a:cs typeface="B Nazanin" panose="00000400000000000000" pitchFamily="2" charset="-78"/>
              </a:rPr>
              <a:t>هم </a:t>
            </a:r>
            <a:r>
              <a:rPr lang="fa-IR" sz="2000" dirty="0">
                <a:cs typeface="B Nazanin" panose="00000400000000000000" pitchFamily="2" charset="-78"/>
              </a:rPr>
              <a:t>کم‌تحرکی و هم </a:t>
            </a:r>
            <a:r>
              <a:rPr lang="fa-IR" sz="2000" dirty="0" smtClean="0">
                <a:cs typeface="B Nazanin" panose="00000400000000000000" pitchFamily="2" charset="-78"/>
              </a:rPr>
              <a:t>ورزش </a:t>
            </a:r>
            <a:r>
              <a:rPr lang="fa-IR" sz="2000" dirty="0">
                <a:cs typeface="B Nazanin" panose="00000400000000000000" pitchFamily="2" charset="-78"/>
              </a:rPr>
              <a:t>بیش‌ازحد </a:t>
            </a:r>
            <a:r>
              <a:rPr lang="fa-IR" sz="2000" dirty="0" smtClean="0">
                <a:cs typeface="B Nazanin" panose="00000400000000000000" pitchFamily="2" charset="-78"/>
              </a:rPr>
              <a:t>مضر است.</a:t>
            </a:r>
            <a:r>
              <a:rPr lang="en-US" sz="2000" dirty="0" smtClean="0">
                <a:cs typeface="B Nazanin" panose="00000400000000000000" pitchFamily="2" charset="-78"/>
              </a:rPr>
              <a:t>(</a:t>
            </a:r>
            <a:endParaRPr lang="fa-IR" sz="2000" dirty="0">
              <a:cs typeface="B Nazanin" panose="00000400000000000000" pitchFamily="2" charset="-78"/>
            </a:endParaRPr>
          </a:p>
        </p:txBody>
      </p:sp>
      <p:sp>
        <p:nvSpPr>
          <p:cNvPr id="23" name="TextBox 23"/>
          <p:cNvSpPr txBox="1"/>
          <p:nvPr/>
        </p:nvSpPr>
        <p:spPr>
          <a:xfrm>
            <a:off x="12005941" y="7556409"/>
            <a:ext cx="4254410" cy="1846659"/>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000" b="1" dirty="0">
                <a:cs typeface="B Nazanin" panose="00000400000000000000" pitchFamily="2" charset="-78"/>
              </a:rPr>
              <a:t>ورزش هوازی</a:t>
            </a:r>
            <a:r>
              <a:rPr lang="fa-IR" sz="2000" dirty="0">
                <a:cs typeface="B Nazanin" panose="00000400000000000000" pitchFamily="2" charset="-78"/>
              </a:rPr>
              <a:t> (پیاده‌روی تند، دویدن آرام، شنا</a:t>
            </a:r>
            <a:r>
              <a:rPr lang="fa-IR" sz="2000" dirty="0" smtClean="0">
                <a:cs typeface="B Nazanin" panose="00000400000000000000" pitchFamily="2" charset="-78"/>
              </a:rPr>
              <a:t>) : کاهش </a:t>
            </a:r>
            <a:r>
              <a:rPr lang="fa-IR" sz="2000" dirty="0">
                <a:cs typeface="B Nazanin" panose="00000400000000000000" pitchFamily="2" charset="-78"/>
              </a:rPr>
              <a:t>زمان به‌خواب‌رفتن و افزایش خواب عمیق.</a:t>
            </a:r>
          </a:p>
          <a:p>
            <a:pPr marL="342900" indent="-342900" algn="r" rtl="1">
              <a:buFont typeface="Arial" panose="020B0604020202020204" pitchFamily="34" charset="0"/>
              <a:buChar char="•"/>
            </a:pPr>
            <a:r>
              <a:rPr lang="fa-IR" sz="2000" b="1" dirty="0">
                <a:cs typeface="B Nazanin" panose="00000400000000000000" pitchFamily="2" charset="-78"/>
              </a:rPr>
              <a:t>تمرینات مقاومتی</a:t>
            </a:r>
            <a:r>
              <a:rPr lang="fa-IR" sz="2000" dirty="0">
                <a:cs typeface="B Nazanin" panose="00000400000000000000" pitchFamily="2" charset="-78"/>
              </a:rPr>
              <a:t> (وزنه‌برداری سبک، کش</a:t>
            </a:r>
            <a:r>
              <a:rPr lang="fa-IR" sz="2000" dirty="0" smtClean="0">
                <a:cs typeface="B Nazanin" panose="00000400000000000000" pitchFamily="2" charset="-78"/>
              </a:rPr>
              <a:t>)  : به‌ویژه </a:t>
            </a:r>
            <a:r>
              <a:rPr lang="fa-IR" sz="2000" dirty="0">
                <a:cs typeface="B Nazanin" panose="00000400000000000000" pitchFamily="2" charset="-78"/>
              </a:rPr>
              <a:t>برای سالمندان بسیار مؤثر.</a:t>
            </a:r>
          </a:p>
          <a:p>
            <a:pPr marL="342900" indent="-342900" algn="r" rtl="1">
              <a:buFont typeface="Arial" panose="020B0604020202020204" pitchFamily="34" charset="0"/>
              <a:buChar char="•"/>
            </a:pPr>
            <a:r>
              <a:rPr lang="fa-IR" sz="2000" b="1" dirty="0">
                <a:cs typeface="B Nazanin" panose="00000400000000000000" pitchFamily="2" charset="-78"/>
              </a:rPr>
              <a:t>تمرینات ذهن-بدن</a:t>
            </a:r>
            <a:r>
              <a:rPr lang="fa-IR" sz="2000" dirty="0">
                <a:cs typeface="B Nazanin" panose="00000400000000000000" pitchFamily="2" charset="-78"/>
              </a:rPr>
              <a:t> (یوگا، تای‌چی، حرکات کششی) </a:t>
            </a:r>
            <a:r>
              <a:rPr lang="fa-IR" sz="2000" dirty="0" smtClean="0">
                <a:cs typeface="B Nazanin" panose="00000400000000000000" pitchFamily="2" charset="-78"/>
              </a:rPr>
              <a:t>:کاهش </a:t>
            </a:r>
            <a:r>
              <a:rPr lang="fa-IR" sz="2000" dirty="0">
                <a:cs typeface="B Nazanin" panose="00000400000000000000" pitchFamily="2" charset="-78"/>
              </a:rPr>
              <a:t>اضطراب و افزایش آرامش.</a:t>
            </a:r>
          </a:p>
        </p:txBody>
      </p:sp>
      <p:sp>
        <p:nvSpPr>
          <p:cNvPr id="24" name="TextBox 24"/>
          <p:cNvSpPr txBox="1"/>
          <p:nvPr/>
        </p:nvSpPr>
        <p:spPr>
          <a:xfrm>
            <a:off x="2068668" y="571500"/>
            <a:ext cx="14150664" cy="2470548"/>
          </a:xfrm>
          <a:prstGeom prst="rect">
            <a:avLst/>
          </a:prstGeom>
        </p:spPr>
        <p:txBody>
          <a:bodyPr lIns="0" tIns="0" rIns="0" bIns="0" rtlCol="0" anchor="t">
            <a:spAutoFit/>
          </a:bodyPr>
          <a:lstStyle/>
          <a:p>
            <a:pPr lvl="0" algn="ctr">
              <a:lnSpc>
                <a:spcPts val="9457"/>
              </a:lnSpc>
            </a:pPr>
            <a:r>
              <a:rPr lang="fa-IR" sz="7200" b="1" i="1" dirty="0">
                <a:cs typeface="B Sina" panose="00000700000000000000" pitchFamily="2" charset="-78"/>
              </a:rPr>
              <a:t>نوع و مقدار فعالیت بدنی توصیه‌شده برای خواب بهتر</a:t>
            </a:r>
            <a:endParaRPr lang="en-US" sz="7200" i="1" dirty="0">
              <a:solidFill>
                <a:srgbClr val="211919"/>
              </a:solidFill>
              <a:latin typeface="Anton Italics"/>
              <a:ea typeface="Anton Italics"/>
              <a:cs typeface="B Sina" panose="00000700000000000000" pitchFamily="2" charset="-78"/>
              <a:sym typeface="Anton Itali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grpSp>
        <p:nvGrpSpPr>
          <p:cNvPr id="3" name="Group 3"/>
          <p:cNvGrpSpPr>
            <a:grpSpLocks noChangeAspect="1"/>
          </p:cNvGrpSpPr>
          <p:nvPr/>
        </p:nvGrpSpPr>
        <p:grpSpPr>
          <a:xfrm flipH="1">
            <a:off x="-228600" y="-566157"/>
            <a:ext cx="7173672" cy="11419314"/>
            <a:chOff x="0" y="0"/>
            <a:chExt cx="8089900" cy="12877800"/>
          </a:xfrm>
        </p:grpSpPr>
        <p:sp>
          <p:nvSpPr>
            <p:cNvPr id="4" name="Freeform 4"/>
            <p:cNvSpPr/>
            <p:nvPr/>
          </p:nvSpPr>
          <p:spPr>
            <a:xfrm>
              <a:off x="459317" y="268111"/>
              <a:ext cx="7490092" cy="4418612"/>
            </a:xfrm>
            <a:custGeom>
              <a:avLst/>
              <a:gdLst/>
              <a:ahLst/>
              <a:cxnLst/>
              <a:rect l="l" t="t" r="r" b="b"/>
              <a:pathLst>
                <a:path w="7490092" h="4418612">
                  <a:moveTo>
                    <a:pt x="7456593" y="4411839"/>
                  </a:moveTo>
                  <a:cubicBezTo>
                    <a:pt x="7456593" y="4411839"/>
                    <a:pt x="4948343" y="4396599"/>
                    <a:pt x="3773593" y="4411839"/>
                  </a:cubicBezTo>
                  <a:cubicBezTo>
                    <a:pt x="2598843" y="4427079"/>
                    <a:pt x="1059603" y="4411839"/>
                    <a:pt x="1059603" y="4411839"/>
                  </a:cubicBezTo>
                  <a:lnTo>
                    <a:pt x="22013" y="4411839"/>
                  </a:lnTo>
                  <a:cubicBezTo>
                    <a:pt x="22013" y="4411839"/>
                    <a:pt x="-27517" y="2285859"/>
                    <a:pt x="22013" y="1902319"/>
                  </a:cubicBezTo>
                  <a:cubicBezTo>
                    <a:pt x="71543" y="1518779"/>
                    <a:pt x="22013" y="6209"/>
                    <a:pt x="22013" y="6209"/>
                  </a:cubicBezTo>
                  <a:lnTo>
                    <a:pt x="2374053" y="6209"/>
                  </a:lnTo>
                  <a:cubicBezTo>
                    <a:pt x="3950123" y="6209"/>
                    <a:pt x="4519083" y="-7761"/>
                    <a:pt x="5789083" y="6209"/>
                  </a:cubicBezTo>
                  <a:cubicBezTo>
                    <a:pt x="7059083" y="20179"/>
                    <a:pt x="7457863" y="6209"/>
                    <a:pt x="7457863" y="6209"/>
                  </a:cubicBezTo>
                  <a:cubicBezTo>
                    <a:pt x="7457863" y="6209"/>
                    <a:pt x="7462944" y="899019"/>
                    <a:pt x="7484533" y="1245729"/>
                  </a:cubicBezTo>
                  <a:cubicBezTo>
                    <a:pt x="7506122" y="1592439"/>
                    <a:pt x="7457863" y="3826369"/>
                    <a:pt x="7457863" y="3826369"/>
                  </a:cubicBezTo>
                  <a:lnTo>
                    <a:pt x="7457863" y="4411839"/>
                  </a:lnTo>
                  <a:lnTo>
                    <a:pt x="7456593" y="4411839"/>
                  </a:lnTo>
                  <a:close/>
                </a:path>
              </a:pathLst>
            </a:custGeom>
            <a:blipFill>
              <a:blip r:embed="rId3"/>
              <a:stretch>
                <a:fillRect t="-13490" b="-13490"/>
              </a:stretch>
            </a:blipFill>
          </p:spPr>
        </p:sp>
        <p:sp>
          <p:nvSpPr>
            <p:cNvPr id="5" name="Freeform 5"/>
            <p:cNvSpPr/>
            <p:nvPr/>
          </p:nvSpPr>
          <p:spPr>
            <a:xfrm>
              <a:off x="279062" y="3496310"/>
              <a:ext cx="7580968" cy="6064250"/>
            </a:xfrm>
            <a:custGeom>
              <a:avLst/>
              <a:gdLst/>
              <a:ahLst/>
              <a:cxnLst/>
              <a:rect l="l" t="t" r="r" b="b"/>
              <a:pathLst>
                <a:path w="7580968" h="6064250">
                  <a:moveTo>
                    <a:pt x="7476828" y="6064250"/>
                  </a:moveTo>
                  <a:cubicBezTo>
                    <a:pt x="7476828" y="6064250"/>
                    <a:pt x="4954608" y="6002020"/>
                    <a:pt x="3774778" y="5999480"/>
                  </a:cubicBezTo>
                  <a:cubicBezTo>
                    <a:pt x="2594948" y="5996941"/>
                    <a:pt x="1045548" y="5952490"/>
                    <a:pt x="1045548" y="5952490"/>
                  </a:cubicBezTo>
                  <a:lnTo>
                    <a:pt x="338" y="5934710"/>
                  </a:lnTo>
                  <a:cubicBezTo>
                    <a:pt x="338" y="5934710"/>
                    <a:pt x="-7282" y="3542029"/>
                    <a:pt x="49868" y="3110229"/>
                  </a:cubicBezTo>
                  <a:cubicBezTo>
                    <a:pt x="107018" y="2678429"/>
                    <a:pt x="86698" y="976629"/>
                    <a:pt x="86698" y="976629"/>
                  </a:cubicBezTo>
                  <a:cubicBezTo>
                    <a:pt x="86698" y="976629"/>
                    <a:pt x="693758" y="1243329"/>
                    <a:pt x="2269828" y="1083309"/>
                  </a:cubicBezTo>
                  <a:cubicBezTo>
                    <a:pt x="3128348" y="995680"/>
                    <a:pt x="3861138" y="690880"/>
                    <a:pt x="4458038" y="681990"/>
                  </a:cubicBezTo>
                  <a:cubicBezTo>
                    <a:pt x="4699338" y="678180"/>
                    <a:pt x="4972388" y="838200"/>
                    <a:pt x="5270838" y="674370"/>
                  </a:cubicBezTo>
                  <a:cubicBezTo>
                    <a:pt x="5467688" y="566420"/>
                    <a:pt x="5683588" y="405130"/>
                    <a:pt x="5837258" y="330200"/>
                  </a:cubicBezTo>
                  <a:cubicBezTo>
                    <a:pt x="5893138" y="304800"/>
                    <a:pt x="5955368" y="294640"/>
                    <a:pt x="6016328" y="299720"/>
                  </a:cubicBezTo>
                  <a:cubicBezTo>
                    <a:pt x="6063318" y="280670"/>
                    <a:pt x="6205558" y="191770"/>
                    <a:pt x="6276678" y="182880"/>
                  </a:cubicBezTo>
                  <a:cubicBezTo>
                    <a:pt x="6342718" y="175260"/>
                    <a:pt x="7580968" y="0"/>
                    <a:pt x="7580968" y="0"/>
                  </a:cubicBezTo>
                  <a:cubicBezTo>
                    <a:pt x="7580968" y="0"/>
                    <a:pt x="7549218" y="2112010"/>
                    <a:pt x="7565728" y="2503170"/>
                  </a:cubicBezTo>
                  <a:cubicBezTo>
                    <a:pt x="7582238" y="2894330"/>
                    <a:pt x="7488258" y="5406390"/>
                    <a:pt x="7488258" y="5406390"/>
                  </a:cubicBezTo>
                  <a:lnTo>
                    <a:pt x="7476828" y="6064250"/>
                  </a:lnTo>
                  <a:close/>
                </a:path>
              </a:pathLst>
            </a:custGeom>
            <a:blipFill>
              <a:blip r:embed="rId4"/>
              <a:stretch>
                <a:fillRect l="-5647" r="-5647"/>
              </a:stretch>
            </a:blipFill>
          </p:spPr>
        </p:sp>
        <p:sp>
          <p:nvSpPr>
            <p:cNvPr id="6" name="Freeform 6"/>
            <p:cNvSpPr/>
            <p:nvPr/>
          </p:nvSpPr>
          <p:spPr>
            <a:xfrm>
              <a:off x="521779" y="7593331"/>
              <a:ext cx="7524942" cy="5038090"/>
            </a:xfrm>
            <a:custGeom>
              <a:avLst/>
              <a:gdLst/>
              <a:ahLst/>
              <a:cxnLst/>
              <a:rect l="l" t="t" r="r" b="b"/>
              <a:pathLst>
                <a:path w="7524942" h="5038090">
                  <a:moveTo>
                    <a:pt x="64961" y="1249679"/>
                  </a:moveTo>
                  <a:cubicBezTo>
                    <a:pt x="64961" y="1249679"/>
                    <a:pt x="2058861" y="1145539"/>
                    <a:pt x="3596831" y="1036319"/>
                  </a:cubicBezTo>
                  <a:cubicBezTo>
                    <a:pt x="3661601" y="1031239"/>
                    <a:pt x="3756851" y="913129"/>
                    <a:pt x="3820351" y="908049"/>
                  </a:cubicBezTo>
                  <a:cubicBezTo>
                    <a:pt x="4349941" y="873759"/>
                    <a:pt x="4761421" y="810259"/>
                    <a:pt x="5054791" y="748030"/>
                  </a:cubicBezTo>
                  <a:cubicBezTo>
                    <a:pt x="6012372" y="546099"/>
                    <a:pt x="6873432" y="130810"/>
                    <a:pt x="6873432" y="130810"/>
                  </a:cubicBezTo>
                  <a:lnTo>
                    <a:pt x="7471601" y="0"/>
                  </a:lnTo>
                  <a:cubicBezTo>
                    <a:pt x="7471601" y="0"/>
                    <a:pt x="7547801" y="2391410"/>
                    <a:pt x="7502082" y="2824480"/>
                  </a:cubicBezTo>
                  <a:cubicBezTo>
                    <a:pt x="7456362" y="3257549"/>
                    <a:pt x="7524941" y="4958080"/>
                    <a:pt x="7524941" y="4958080"/>
                  </a:cubicBezTo>
                  <a:lnTo>
                    <a:pt x="5160201" y="4983480"/>
                  </a:lnTo>
                  <a:cubicBezTo>
                    <a:pt x="3575241" y="4999989"/>
                    <a:pt x="3003741" y="5022849"/>
                    <a:pt x="1726121" y="5020310"/>
                  </a:cubicBezTo>
                  <a:cubicBezTo>
                    <a:pt x="448501" y="5017771"/>
                    <a:pt x="48451" y="5038090"/>
                    <a:pt x="48451" y="5038090"/>
                  </a:cubicBezTo>
                  <a:cubicBezTo>
                    <a:pt x="48451" y="5038090"/>
                    <a:pt x="33211" y="4033521"/>
                    <a:pt x="6541" y="3643630"/>
                  </a:cubicBezTo>
                  <a:cubicBezTo>
                    <a:pt x="-20129" y="3253740"/>
                    <a:pt x="43371" y="1398269"/>
                    <a:pt x="43371" y="1398269"/>
                  </a:cubicBezTo>
                  <a:lnTo>
                    <a:pt x="64961" y="1249679"/>
                  </a:lnTo>
                  <a:close/>
                </a:path>
              </a:pathLst>
            </a:custGeom>
            <a:blipFill>
              <a:blip r:embed="rId5"/>
              <a:stretch>
                <a:fillRect t="-1156" b="-1156"/>
              </a:stretch>
            </a:blipFill>
          </p:spPr>
        </p:sp>
        <p:sp>
          <p:nvSpPr>
            <p:cNvPr id="7" name="Freeform 7"/>
            <p:cNvSpPr/>
            <p:nvPr/>
          </p:nvSpPr>
          <p:spPr>
            <a:xfrm>
              <a:off x="67310" y="3632200"/>
              <a:ext cx="7947660" cy="5035550"/>
            </a:xfrm>
            <a:custGeom>
              <a:avLst/>
              <a:gdLst/>
              <a:ahLst/>
              <a:cxnLst/>
              <a:rect l="l" t="t" r="r" b="b"/>
              <a:pathLst>
                <a:path w="7947660" h="5035550">
                  <a:moveTo>
                    <a:pt x="7947660" y="5035550"/>
                  </a:moveTo>
                  <a:lnTo>
                    <a:pt x="0" y="5035550"/>
                  </a:lnTo>
                  <a:lnTo>
                    <a:pt x="0" y="0"/>
                  </a:lnTo>
                  <a:lnTo>
                    <a:pt x="7947660" y="0"/>
                  </a:lnTo>
                  <a:lnTo>
                    <a:pt x="7947660" y="5035550"/>
                  </a:lnTo>
                  <a:close/>
                </a:path>
              </a:pathLst>
            </a:custGeom>
            <a:blipFill>
              <a:blip r:embed="rId6"/>
              <a:stretch>
                <a:fillRect l="-53" r="-53"/>
              </a:stretch>
            </a:blipFill>
          </p:spPr>
        </p:sp>
      </p:grpSp>
      <p:sp>
        <p:nvSpPr>
          <p:cNvPr id="8" name="TextBox 8"/>
          <p:cNvSpPr txBox="1"/>
          <p:nvPr/>
        </p:nvSpPr>
        <p:spPr>
          <a:xfrm>
            <a:off x="7075696" y="1198728"/>
            <a:ext cx="10683076" cy="2215991"/>
          </a:xfrm>
          <a:prstGeom prst="rect">
            <a:avLst/>
          </a:prstGeom>
        </p:spPr>
        <p:txBody>
          <a:bodyPr wrap="square" lIns="0" tIns="0" rIns="0" bIns="0" rtlCol="0" anchor="t">
            <a:spAutoFit/>
          </a:bodyPr>
          <a:lstStyle/>
          <a:p>
            <a:pPr lvl="0" algn="r"/>
            <a:r>
              <a:rPr lang="fa-IR" sz="7200" i="1" dirty="0" smtClean="0">
                <a:cs typeface="B Sina" panose="00000700000000000000" pitchFamily="2" charset="-78"/>
              </a:rPr>
              <a:t>نوع و مقدار فعالیت بدنی توصیه‌شده برای خواب بهتر</a:t>
            </a:r>
            <a:endParaRPr lang="en-US" sz="7200" i="1" dirty="0">
              <a:solidFill>
                <a:srgbClr val="211919"/>
              </a:solidFill>
              <a:latin typeface="Anton Italics"/>
              <a:ea typeface="Anton Italics"/>
              <a:cs typeface="B Sina" panose="00000700000000000000" pitchFamily="2" charset="-78"/>
              <a:sym typeface="Anton Italics"/>
            </a:endParaRPr>
          </a:p>
        </p:txBody>
      </p:sp>
      <p:sp>
        <p:nvSpPr>
          <p:cNvPr id="9" name="TextBox 9"/>
          <p:cNvSpPr txBox="1"/>
          <p:nvPr/>
        </p:nvSpPr>
        <p:spPr>
          <a:xfrm>
            <a:off x="7774443" y="4509299"/>
            <a:ext cx="9194381" cy="4308872"/>
          </a:xfrm>
          <a:prstGeom prst="rect">
            <a:avLst/>
          </a:prstGeom>
        </p:spPr>
        <p:txBody>
          <a:bodyPr lIns="0" tIns="0" rIns="0" bIns="0" rtlCol="0" anchor="t">
            <a:spAutoFit/>
          </a:bodyPr>
          <a:lstStyle/>
          <a:p>
            <a:pPr algn="r"/>
            <a:r>
              <a:rPr lang="fa-IR" sz="2800" dirty="0">
                <a:cs typeface="B Nazanin" panose="00000400000000000000" pitchFamily="2" charset="-78"/>
              </a:rPr>
              <a:t>۱. </a:t>
            </a:r>
            <a:r>
              <a:rPr lang="fa-IR" sz="2800" b="1" dirty="0">
                <a:cs typeface="B Nazanin" panose="00000400000000000000" pitchFamily="2" charset="-78"/>
              </a:rPr>
              <a:t>پیاده‌روی روزانه</a:t>
            </a:r>
            <a:r>
              <a:rPr lang="fa-IR" sz="2800" dirty="0">
                <a:cs typeface="B Nazanin" panose="00000400000000000000" pitchFamily="2" charset="-78"/>
              </a:rPr>
              <a:t>: حتی ۱۰ دقیقه در روز مفید است؛ هرچه بیشتر، بهتر.</a:t>
            </a:r>
          </a:p>
          <a:p>
            <a:pPr algn="r"/>
            <a:r>
              <a:rPr lang="fa-IR" sz="2800" dirty="0">
                <a:cs typeface="B Nazanin" panose="00000400000000000000" pitchFamily="2" charset="-78"/>
              </a:rPr>
              <a:t>۲. </a:t>
            </a:r>
            <a:r>
              <a:rPr lang="fa-IR" sz="2800" b="1" dirty="0">
                <a:cs typeface="B Nazanin" panose="00000400000000000000" pitchFamily="2" charset="-78"/>
              </a:rPr>
              <a:t>استفاده از پله</a:t>
            </a:r>
            <a:r>
              <a:rPr lang="fa-IR" sz="2800" dirty="0">
                <a:cs typeface="B Nazanin" panose="00000400000000000000" pitchFamily="2" charset="-78"/>
              </a:rPr>
              <a:t>: جایگزین آسانسور برای افزایش فعالیت روزمره بدون زمان اضافی.</a:t>
            </a:r>
          </a:p>
          <a:p>
            <a:pPr algn="r"/>
            <a:r>
              <a:rPr lang="fa-IR" sz="2800" dirty="0">
                <a:cs typeface="B Nazanin" panose="00000400000000000000" pitchFamily="2" charset="-78"/>
              </a:rPr>
              <a:t>۳. </a:t>
            </a:r>
            <a:r>
              <a:rPr lang="fa-IR" sz="2800" b="1" dirty="0">
                <a:cs typeface="B Nazanin" panose="00000400000000000000" pitchFamily="2" charset="-78"/>
              </a:rPr>
              <a:t>برنامه ثابت</a:t>
            </a:r>
            <a:r>
              <a:rPr lang="fa-IR" sz="2800" dirty="0">
                <a:cs typeface="B Nazanin" panose="00000400000000000000" pitchFamily="2" charset="-78"/>
              </a:rPr>
              <a:t>: ورزش را در ساعات مشخصی از روز به عادت تبدیل کنید.</a:t>
            </a:r>
          </a:p>
          <a:p>
            <a:pPr algn="r"/>
            <a:r>
              <a:rPr lang="fa-IR" sz="2800" dirty="0">
                <a:cs typeface="B Nazanin" panose="00000400000000000000" pitchFamily="2" charset="-78"/>
              </a:rPr>
              <a:t>۴. </a:t>
            </a:r>
            <a:r>
              <a:rPr lang="fa-IR" sz="2800" b="1" dirty="0">
                <a:cs typeface="B Nazanin" panose="00000400000000000000" pitchFamily="2" charset="-78"/>
              </a:rPr>
              <a:t>ورزش در فضای باز</a:t>
            </a:r>
            <a:r>
              <a:rPr lang="fa-IR" sz="2800" dirty="0">
                <a:cs typeface="B Nazanin" panose="00000400000000000000" pitchFamily="2" charset="-78"/>
              </a:rPr>
              <a:t>: قرارگیری در نور صبح، ریتم شبانه‌روزی را تنظیم می‌کند.</a:t>
            </a:r>
          </a:p>
          <a:p>
            <a:pPr algn="r"/>
            <a:r>
              <a:rPr lang="fa-IR" sz="2800" dirty="0">
                <a:cs typeface="B Nazanin" panose="00000400000000000000" pitchFamily="2" charset="-78"/>
              </a:rPr>
              <a:t>۵. </a:t>
            </a:r>
            <a:r>
              <a:rPr lang="fa-IR" sz="2800" b="1" dirty="0">
                <a:cs typeface="B Nazanin" panose="00000400000000000000" pitchFamily="2" charset="-78"/>
              </a:rPr>
              <a:t>حرکات کششی و یوگا قبل از خواب</a:t>
            </a:r>
            <a:r>
              <a:rPr lang="fa-IR" sz="2800" dirty="0">
                <a:cs typeface="B Nazanin" panose="00000400000000000000" pitchFamily="2" charset="-78"/>
              </a:rPr>
              <a:t>: کاهش تنش و آمادگی برای خواب.</a:t>
            </a:r>
          </a:p>
          <a:p>
            <a:pPr algn="r"/>
            <a:r>
              <a:rPr lang="fa-IR" sz="2800" dirty="0">
                <a:cs typeface="B Nazanin" panose="00000400000000000000" pitchFamily="2" charset="-78"/>
              </a:rPr>
              <a:t>۶. </a:t>
            </a:r>
            <a:r>
              <a:rPr lang="fa-IR" sz="2800" b="1" dirty="0">
                <a:cs typeface="B Nazanin" panose="00000400000000000000" pitchFamily="2" charset="-78"/>
              </a:rPr>
              <a:t>کاهش نشستن طولانی</a:t>
            </a:r>
            <a:r>
              <a:rPr lang="fa-IR" sz="2800" dirty="0">
                <a:cs typeface="B Nazanin" panose="00000400000000000000" pitchFamily="2" charset="-78"/>
              </a:rPr>
              <a:t>: نشستن کمتر از ۸ ساعت در روز با خواب بهتر همراه است.</a:t>
            </a:r>
          </a:p>
          <a:p>
            <a:pPr algn="r"/>
            <a:r>
              <a:rPr lang="fa-IR" sz="2800" dirty="0">
                <a:cs typeface="B Nazanin" panose="00000400000000000000" pitchFamily="2" charset="-78"/>
              </a:rPr>
              <a:t>۷. </a:t>
            </a:r>
            <a:r>
              <a:rPr lang="fa-IR" sz="2800" b="1" dirty="0">
                <a:cs typeface="B Nazanin" panose="00000400000000000000" pitchFamily="2" charset="-78"/>
              </a:rPr>
              <a:t>انتخاب ورزش لذت‌بخش</a:t>
            </a:r>
            <a:r>
              <a:rPr lang="fa-IR" sz="2800" dirty="0">
                <a:cs typeface="B Nazanin" panose="00000400000000000000" pitchFamily="2" charset="-78"/>
              </a:rPr>
              <a:t>: تداوم فعالیت را در بلندمدت تضمین می‌کند.</a:t>
            </a:r>
          </a:p>
          <a:p>
            <a:pPr algn="r"/>
            <a:r>
              <a:rPr lang="fa-IR" sz="2800" dirty="0">
                <a:cs typeface="B Nazanin" panose="00000400000000000000" pitchFamily="2" charset="-78"/>
              </a:rPr>
              <a:t>۸. </a:t>
            </a:r>
            <a:r>
              <a:rPr lang="fa-IR" sz="2800" b="1" dirty="0">
                <a:cs typeface="B Nazanin" panose="00000400000000000000" pitchFamily="2" charset="-78"/>
              </a:rPr>
              <a:t>پرهیز از ورزش سنگین شب</a:t>
            </a:r>
            <a:r>
              <a:rPr lang="fa-IR" sz="2800" dirty="0">
                <a:cs typeface="B Nazanin" panose="00000400000000000000" pitchFamily="2" charset="-78"/>
              </a:rPr>
              <a:t>: تمرینات شدید را حداقل ۳ ساعت قبل از خواب تمام کنید.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sp>
        <p:nvSpPr>
          <p:cNvPr id="3" name="Freeform 3"/>
          <p:cNvSpPr/>
          <p:nvPr/>
        </p:nvSpPr>
        <p:spPr>
          <a:xfrm>
            <a:off x="914400" y="2046819"/>
            <a:ext cx="12040982" cy="7925156"/>
          </a:xfrm>
          <a:custGeom>
            <a:avLst/>
            <a:gdLst/>
            <a:ahLst/>
            <a:cxnLst/>
            <a:rect l="l" t="t" r="r" b="b"/>
            <a:pathLst>
              <a:path w="12040982" h="7925156">
                <a:moveTo>
                  <a:pt x="12040982" y="0"/>
                </a:moveTo>
                <a:lnTo>
                  <a:pt x="0" y="0"/>
                </a:lnTo>
                <a:lnTo>
                  <a:pt x="0" y="7925156"/>
                </a:lnTo>
                <a:lnTo>
                  <a:pt x="12040982" y="7925156"/>
                </a:lnTo>
                <a:lnTo>
                  <a:pt x="12040982"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6" name="Group 5"/>
          <p:cNvGrpSpPr/>
          <p:nvPr/>
        </p:nvGrpSpPr>
        <p:grpSpPr>
          <a:xfrm flipH="1">
            <a:off x="8382000" y="1485900"/>
            <a:ext cx="8852935" cy="5322251"/>
            <a:chOff x="1028701" y="2345994"/>
            <a:chExt cx="8700536" cy="5322251"/>
          </a:xfrm>
        </p:grpSpPr>
        <p:sp>
          <p:nvSpPr>
            <p:cNvPr id="4" name="TextBox 4"/>
            <p:cNvSpPr txBox="1"/>
            <p:nvPr/>
          </p:nvSpPr>
          <p:spPr>
            <a:xfrm>
              <a:off x="1028701" y="2345994"/>
              <a:ext cx="8700535" cy="1107996"/>
            </a:xfrm>
            <a:prstGeom prst="rect">
              <a:avLst/>
            </a:prstGeom>
          </p:spPr>
          <p:txBody>
            <a:bodyPr wrap="square" lIns="0" tIns="0" rIns="0" bIns="0" rtlCol="0" anchor="t">
              <a:spAutoFit/>
            </a:bodyPr>
            <a:lstStyle/>
            <a:p>
              <a:pPr lvl="0" algn="ctr"/>
              <a:r>
                <a:rPr lang="fa-IR" sz="7200" b="1" dirty="0">
                  <a:cs typeface="B Sina" panose="00000700000000000000" pitchFamily="2" charset="-78"/>
                </a:rPr>
                <a:t>جمع‌بندی و نتیجه‌گیری</a:t>
              </a:r>
              <a:endParaRPr lang="en-US" sz="9600" i="1" dirty="0">
                <a:solidFill>
                  <a:srgbClr val="211919"/>
                </a:solidFill>
                <a:latin typeface="Anton Italics"/>
                <a:ea typeface="Anton Italics"/>
                <a:cs typeface="B Sina" panose="00000700000000000000" pitchFamily="2" charset="-78"/>
                <a:sym typeface="Anton Italics"/>
              </a:endParaRPr>
            </a:p>
          </p:txBody>
        </p:sp>
        <p:sp>
          <p:nvSpPr>
            <p:cNvPr id="5" name="TextBox 5"/>
            <p:cNvSpPr txBox="1"/>
            <p:nvPr/>
          </p:nvSpPr>
          <p:spPr>
            <a:xfrm>
              <a:off x="1028702" y="3744094"/>
              <a:ext cx="8700535" cy="3924151"/>
            </a:xfrm>
            <a:prstGeom prst="rect">
              <a:avLst/>
            </a:prstGeom>
          </p:spPr>
          <p:txBody>
            <a:bodyPr wrap="square" lIns="0" tIns="0" rIns="0" bIns="0" rtlCol="0" anchor="t">
              <a:spAutoFit/>
            </a:bodyPr>
            <a:lstStyle/>
            <a:p>
              <a:pPr lvl="0" algn="r" rtl="1">
                <a:lnSpc>
                  <a:spcPts val="3357"/>
                </a:lnSpc>
                <a:spcBef>
                  <a:spcPct val="0"/>
                </a:spcBef>
              </a:pPr>
              <a:r>
                <a:rPr lang="fa-IR" sz="2800" dirty="0">
                  <a:cs typeface="B Nazanin" panose="00000400000000000000" pitchFamily="2" charset="-78"/>
                </a:rPr>
                <a:t>شواهد علمی تأیید می‌کند که فعالیت بدنی منظم، روشی ایمن، کم‌هزینه و مؤثر برای بهبود کیفیت خواب است. ورزش با کاهش استرس، تنظیم ملاتونین و کورتیزول، تعدیل دمای بدن، افزایش خواب عمیق و هماهنگ‌سازی ریتم شبانه‌روزی عمل می‌کند. انواع مختلف ورزش (هوازی، مقاومتی، ترکیبی و ذهن-بدن) همگی مفیدند، اما انتخاب نوع آن به ویژگی‌های فردی بستگی دارد. رعایت دستورالعمل </a:t>
              </a:r>
              <a:r>
                <a:rPr lang="en-US" sz="2800" dirty="0" smtClean="0">
                  <a:cs typeface="B Nazanin" panose="00000400000000000000" pitchFamily="2" charset="-78"/>
                </a:rPr>
                <a:t> </a:t>
              </a:r>
              <a:r>
                <a:rPr lang="en-US" sz="2400" dirty="0" smtClean="0">
                  <a:cs typeface="B Nazanin" panose="00000400000000000000" pitchFamily="2" charset="-78"/>
                </a:rPr>
                <a:t>WHO</a:t>
              </a:r>
              <a:r>
                <a:rPr lang="fa-IR" sz="2800" dirty="0" smtClean="0">
                  <a:cs typeface="B Nazanin" panose="00000400000000000000" pitchFamily="2" charset="-78"/>
                </a:rPr>
                <a:t>(۱۵۰ </a:t>
              </a:r>
              <a:r>
                <a:rPr lang="fa-IR" sz="2800" dirty="0">
                  <a:cs typeface="B Nazanin" panose="00000400000000000000" pitchFamily="2" charset="-78"/>
                </a:rPr>
                <a:t>دقیقه فعالیت هوازی متوسط در هفته + دو جلسه مقاومتی) پایه‌ای محکم است. تداوم و زمان مناسب (صبح یا اوایل عصر، حداقل ۳ ساعت قبل از خواب) کلید موفقیت است. حتی فعالیت کم، گامی مؤثر برای بهبود خواب و کیفیت زندگی </a:t>
              </a:r>
              <a:r>
                <a:rPr lang="fa-IR" sz="2800" dirty="0" smtClean="0">
                  <a:cs typeface="B Nazanin" panose="00000400000000000000" pitchFamily="2" charset="-78"/>
                </a:rPr>
                <a:t>است</a:t>
              </a:r>
              <a:r>
                <a:rPr lang="fa-IR" sz="2800" dirty="0">
                  <a:cs typeface="B Nazanin" panose="00000400000000000000" pitchFamily="2" charset="-78"/>
                </a:rPr>
                <a:t>.</a:t>
              </a:r>
              <a:endParaRPr lang="en-US" sz="2400" u="none" strike="noStrike" dirty="0">
                <a:solidFill>
                  <a:srgbClr val="211919"/>
                </a:solidFill>
                <a:latin typeface="Gotham"/>
                <a:ea typeface="Gotham"/>
                <a:cs typeface="B Nazanin" panose="00000400000000000000" pitchFamily="2" charset="-78"/>
                <a:sym typeface="Gotham"/>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sp>
        <p:nvSpPr>
          <p:cNvPr id="3" name="Freeform 3"/>
          <p:cNvSpPr/>
          <p:nvPr/>
        </p:nvSpPr>
        <p:spPr>
          <a:xfrm flipH="1">
            <a:off x="-762000" y="1028700"/>
            <a:ext cx="10191881" cy="11751644"/>
          </a:xfrm>
          <a:custGeom>
            <a:avLst/>
            <a:gdLst/>
            <a:ahLst/>
            <a:cxnLst/>
            <a:rect l="l" t="t" r="r" b="b"/>
            <a:pathLst>
              <a:path w="10191881" h="11751644">
                <a:moveTo>
                  <a:pt x="0" y="0"/>
                </a:moveTo>
                <a:lnTo>
                  <a:pt x="10191881" y="0"/>
                </a:lnTo>
                <a:lnTo>
                  <a:pt x="10191881" y="11751644"/>
                </a:lnTo>
                <a:lnTo>
                  <a:pt x="0" y="1175164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flipH="1">
            <a:off x="9143999" y="3895422"/>
            <a:ext cx="7178279" cy="4744889"/>
          </a:xfrm>
          <a:prstGeom prst="rect">
            <a:avLst/>
          </a:prstGeom>
        </p:spPr>
        <p:txBody>
          <a:bodyPr wrap="square" lIns="0" tIns="0" rIns="0" bIns="0" rtlCol="0" anchor="t">
            <a:spAutoFit/>
          </a:bodyPr>
          <a:lstStyle/>
          <a:p>
            <a:pPr algn="r" rtl="1">
              <a:lnSpc>
                <a:spcPts val="3708"/>
              </a:lnSpc>
            </a:pPr>
            <a:r>
              <a:rPr lang="fa-IR" sz="2400" b="1" dirty="0">
                <a:cs typeface="B Nazanin" panose="00000400000000000000" pitchFamily="2" charset="-78"/>
              </a:rPr>
              <a:t>مقدمه</a:t>
            </a:r>
            <a:endParaRPr lang="en-US" sz="2400" dirty="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تعریف مفاهیم اصلی</a:t>
            </a:r>
            <a:endParaRPr lang="en-US" sz="2400" dirty="0" smtClean="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شیوع و اهمیت اختلالات خواب</a:t>
            </a:r>
            <a:endParaRPr lang="en-US" sz="2400" dirty="0" smtClean="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عوامل مؤثر بر کیفیت خواب</a:t>
            </a:r>
            <a:endParaRPr lang="en-US" sz="2400" dirty="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نقش فعالیت بدنی در بهبود کیفیت خواب</a:t>
            </a:r>
            <a:endParaRPr lang="en-US" sz="2400" dirty="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اثرات فیزیولوژیک فعالیت بدنی بر فرآیند خواب</a:t>
            </a:r>
            <a:endParaRPr lang="en-US" sz="2400" dirty="0" smtClean="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نتایج تحقیقات و مطالعات </a:t>
            </a:r>
            <a:r>
              <a:rPr lang="fa-IR" sz="2400" b="1" dirty="0" smtClean="0">
                <a:cs typeface="B Nazanin" panose="00000400000000000000" pitchFamily="2" charset="-78"/>
              </a:rPr>
              <a:t>علمی</a:t>
            </a:r>
            <a:endParaRPr lang="en-US" sz="2400" dirty="0" smtClean="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نوع و مقدار فعالیت بدنی توصیه‌شده برای خواب بهتر</a:t>
            </a:r>
            <a:endParaRPr lang="en-US" sz="2400" dirty="0" smtClean="0">
              <a:solidFill>
                <a:srgbClr val="000000"/>
              </a:solidFill>
              <a:latin typeface="Gotham"/>
              <a:ea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توصیه‌های عملی برای افزایش فعالیت بدنی به‌منظور ارتقای </a:t>
            </a:r>
            <a:r>
              <a:rPr lang="fa-IR" sz="2400" b="1" dirty="0" smtClean="0">
                <a:cs typeface="B Nazanin" panose="00000400000000000000" pitchFamily="2" charset="-78"/>
              </a:rPr>
              <a:t>خواب</a:t>
            </a:r>
            <a:endParaRPr lang="fa-IR" sz="2400" dirty="0">
              <a:solidFill>
                <a:srgbClr val="000000"/>
              </a:solidFill>
              <a:latin typeface="Gotham"/>
              <a:cs typeface="B Nazanin" panose="00000400000000000000" pitchFamily="2" charset="-78"/>
              <a:sym typeface="Gotham"/>
            </a:endParaRPr>
          </a:p>
          <a:p>
            <a:pPr algn="r" rtl="1">
              <a:lnSpc>
                <a:spcPts val="3708"/>
              </a:lnSpc>
            </a:pPr>
            <a:r>
              <a:rPr lang="fa-IR" sz="2400" b="1" dirty="0">
                <a:cs typeface="B Nazanin" panose="00000400000000000000" pitchFamily="2" charset="-78"/>
              </a:rPr>
              <a:t>جمع‌بندی و نتیجه‌گیری</a:t>
            </a:r>
            <a:endParaRPr lang="en-US" sz="2400" dirty="0">
              <a:solidFill>
                <a:srgbClr val="000000"/>
              </a:solidFill>
              <a:latin typeface="Gotham"/>
              <a:ea typeface="Gotham"/>
              <a:cs typeface="B Nazanin" panose="00000400000000000000" pitchFamily="2" charset="-78"/>
              <a:sym typeface="Gotham"/>
            </a:endParaRPr>
          </a:p>
        </p:txBody>
      </p:sp>
      <p:grpSp>
        <p:nvGrpSpPr>
          <p:cNvPr id="5" name="Group 5"/>
          <p:cNvGrpSpPr/>
          <p:nvPr/>
        </p:nvGrpSpPr>
        <p:grpSpPr>
          <a:xfrm flipH="1">
            <a:off x="16512947" y="3895421"/>
            <a:ext cx="784453" cy="5178997"/>
            <a:chOff x="0" y="0"/>
            <a:chExt cx="206605" cy="1364016"/>
          </a:xfrm>
        </p:grpSpPr>
        <p:sp>
          <p:nvSpPr>
            <p:cNvPr id="6" name="Freeform 6"/>
            <p:cNvSpPr/>
            <p:nvPr/>
          </p:nvSpPr>
          <p:spPr>
            <a:xfrm>
              <a:off x="0" y="0"/>
              <a:ext cx="206605" cy="1364016"/>
            </a:xfrm>
            <a:custGeom>
              <a:avLst/>
              <a:gdLst/>
              <a:ahLst/>
              <a:cxnLst/>
              <a:rect l="l" t="t" r="r" b="b"/>
              <a:pathLst>
                <a:path w="206605" h="1364016">
                  <a:moveTo>
                    <a:pt x="0" y="0"/>
                  </a:moveTo>
                  <a:lnTo>
                    <a:pt x="206605" y="0"/>
                  </a:lnTo>
                  <a:lnTo>
                    <a:pt x="206605" y="1364016"/>
                  </a:lnTo>
                  <a:lnTo>
                    <a:pt x="0" y="1364016"/>
                  </a:lnTo>
                  <a:close/>
                </a:path>
              </a:pathLst>
            </a:custGeom>
            <a:solidFill>
              <a:srgbClr val="211919"/>
            </a:solidFill>
          </p:spPr>
        </p:sp>
        <p:sp>
          <p:nvSpPr>
            <p:cNvPr id="7" name="TextBox 7"/>
            <p:cNvSpPr txBox="1"/>
            <p:nvPr/>
          </p:nvSpPr>
          <p:spPr>
            <a:xfrm>
              <a:off x="0" y="-104775"/>
              <a:ext cx="206605" cy="1468791"/>
            </a:xfrm>
            <a:prstGeom prst="rect">
              <a:avLst/>
            </a:prstGeom>
          </p:spPr>
          <p:txBody>
            <a:bodyPr lIns="0" tIns="0" rIns="0" bIns="0" rtlCol="0" anchor="ctr"/>
            <a:lstStyle/>
            <a:p>
              <a:pPr algn="ctr">
                <a:lnSpc>
                  <a:spcPts val="3708"/>
                </a:lnSpc>
              </a:pPr>
              <a:r>
                <a:rPr lang="en-US" sz="2261" dirty="0">
                  <a:solidFill>
                    <a:srgbClr val="F7F3E8"/>
                  </a:solidFill>
                  <a:latin typeface="Gotham"/>
                  <a:ea typeface="Gotham"/>
                  <a:cs typeface="Gotham"/>
                  <a:sym typeface="Gotham"/>
                </a:rPr>
                <a:t>01</a:t>
              </a:r>
            </a:p>
            <a:p>
              <a:pPr algn="ctr">
                <a:lnSpc>
                  <a:spcPts val="3708"/>
                </a:lnSpc>
              </a:pPr>
              <a:r>
                <a:rPr lang="en-US" sz="2261" dirty="0">
                  <a:solidFill>
                    <a:srgbClr val="F7F3E8"/>
                  </a:solidFill>
                  <a:latin typeface="Gotham"/>
                  <a:ea typeface="Gotham"/>
                  <a:cs typeface="Gotham"/>
                  <a:sym typeface="Gotham"/>
                </a:rPr>
                <a:t>02</a:t>
              </a:r>
            </a:p>
            <a:p>
              <a:pPr algn="ctr">
                <a:lnSpc>
                  <a:spcPts val="3708"/>
                </a:lnSpc>
              </a:pPr>
              <a:r>
                <a:rPr lang="en-US" sz="2261" dirty="0">
                  <a:solidFill>
                    <a:srgbClr val="F7F3E8"/>
                  </a:solidFill>
                  <a:latin typeface="Gotham"/>
                  <a:ea typeface="Gotham"/>
                  <a:cs typeface="Gotham"/>
                  <a:sym typeface="Gotham"/>
                </a:rPr>
                <a:t>03</a:t>
              </a:r>
            </a:p>
            <a:p>
              <a:pPr algn="ctr">
                <a:lnSpc>
                  <a:spcPts val="3708"/>
                </a:lnSpc>
              </a:pPr>
              <a:r>
                <a:rPr lang="en-US" sz="2261" dirty="0">
                  <a:solidFill>
                    <a:srgbClr val="F7F3E8"/>
                  </a:solidFill>
                  <a:latin typeface="Gotham"/>
                  <a:ea typeface="Gotham"/>
                  <a:cs typeface="Gotham"/>
                  <a:sym typeface="Gotham"/>
                </a:rPr>
                <a:t>04</a:t>
              </a:r>
            </a:p>
            <a:p>
              <a:pPr algn="ctr">
                <a:lnSpc>
                  <a:spcPts val="3708"/>
                </a:lnSpc>
              </a:pPr>
              <a:r>
                <a:rPr lang="en-US" sz="2261" dirty="0">
                  <a:solidFill>
                    <a:srgbClr val="F7F3E8"/>
                  </a:solidFill>
                  <a:latin typeface="Gotham"/>
                  <a:ea typeface="Gotham"/>
                  <a:cs typeface="Gotham"/>
                  <a:sym typeface="Gotham"/>
                </a:rPr>
                <a:t>05</a:t>
              </a:r>
            </a:p>
            <a:p>
              <a:pPr algn="ctr">
                <a:lnSpc>
                  <a:spcPts val="3708"/>
                </a:lnSpc>
              </a:pPr>
              <a:r>
                <a:rPr lang="en-US" sz="2261" dirty="0">
                  <a:solidFill>
                    <a:srgbClr val="F7F3E8"/>
                  </a:solidFill>
                  <a:latin typeface="Gotham"/>
                  <a:ea typeface="Gotham"/>
                  <a:cs typeface="Gotham"/>
                  <a:sym typeface="Gotham"/>
                </a:rPr>
                <a:t>06</a:t>
              </a:r>
            </a:p>
            <a:p>
              <a:pPr algn="ctr">
                <a:lnSpc>
                  <a:spcPts val="3708"/>
                </a:lnSpc>
              </a:pPr>
              <a:r>
                <a:rPr lang="en-US" sz="2261" dirty="0">
                  <a:solidFill>
                    <a:srgbClr val="F7F3E8"/>
                  </a:solidFill>
                  <a:latin typeface="Gotham"/>
                  <a:ea typeface="Gotham"/>
                  <a:cs typeface="Gotham"/>
                  <a:sym typeface="Gotham"/>
                </a:rPr>
                <a:t>07</a:t>
              </a:r>
            </a:p>
            <a:p>
              <a:pPr algn="ctr">
                <a:lnSpc>
                  <a:spcPts val="3708"/>
                </a:lnSpc>
              </a:pPr>
              <a:r>
                <a:rPr lang="en-US" sz="2261" dirty="0">
                  <a:solidFill>
                    <a:srgbClr val="F7F3E8"/>
                  </a:solidFill>
                  <a:latin typeface="Gotham"/>
                  <a:ea typeface="Gotham"/>
                  <a:cs typeface="Gotham"/>
                  <a:sym typeface="Gotham"/>
                </a:rPr>
                <a:t>08</a:t>
              </a:r>
            </a:p>
            <a:p>
              <a:pPr algn="ctr">
                <a:lnSpc>
                  <a:spcPts val="3708"/>
                </a:lnSpc>
              </a:pPr>
              <a:r>
                <a:rPr lang="en-US" sz="2261" dirty="0">
                  <a:solidFill>
                    <a:srgbClr val="F7F3E8"/>
                  </a:solidFill>
                  <a:latin typeface="Gotham"/>
                  <a:ea typeface="Gotham"/>
                  <a:cs typeface="Gotham"/>
                  <a:sym typeface="Gotham"/>
                </a:rPr>
                <a:t>09</a:t>
              </a:r>
            </a:p>
            <a:p>
              <a:pPr marL="0" lvl="1" indent="0" algn="ctr">
                <a:lnSpc>
                  <a:spcPts val="3708"/>
                </a:lnSpc>
              </a:pPr>
              <a:r>
                <a:rPr lang="en-US" sz="2261" dirty="0">
                  <a:solidFill>
                    <a:srgbClr val="F7F3E8"/>
                  </a:solidFill>
                  <a:latin typeface="Gotham"/>
                  <a:ea typeface="Gotham"/>
                  <a:cs typeface="Gotham"/>
                  <a:sym typeface="Gotham"/>
                </a:rPr>
                <a:t>10</a:t>
              </a:r>
            </a:p>
          </p:txBody>
        </p:sp>
      </p:grpSp>
      <p:sp>
        <p:nvSpPr>
          <p:cNvPr id="8" name="TextBox 8"/>
          <p:cNvSpPr txBox="1"/>
          <p:nvPr/>
        </p:nvSpPr>
        <p:spPr>
          <a:xfrm flipH="1">
            <a:off x="11487617" y="2056357"/>
            <a:ext cx="5809783" cy="1615699"/>
          </a:xfrm>
          <a:prstGeom prst="rect">
            <a:avLst/>
          </a:prstGeom>
        </p:spPr>
        <p:txBody>
          <a:bodyPr lIns="0" tIns="0" rIns="0" bIns="0" rtlCol="0" anchor="t">
            <a:spAutoFit/>
          </a:bodyPr>
          <a:lstStyle/>
          <a:p>
            <a:pPr marL="0" lvl="0" indent="0" algn="r">
              <a:lnSpc>
                <a:spcPts val="12260"/>
              </a:lnSpc>
            </a:pPr>
            <a:r>
              <a:rPr lang="fa-IR" sz="11248" i="1" dirty="0" smtClean="0">
                <a:solidFill>
                  <a:srgbClr val="211919"/>
                </a:solidFill>
                <a:latin typeface="Anton Italics"/>
                <a:ea typeface="Anton Italics"/>
                <a:cs typeface="B Sina" panose="00000700000000000000" pitchFamily="2" charset="-78"/>
                <a:sym typeface="Anton Italics"/>
              </a:rPr>
              <a:t>محتوا</a:t>
            </a:r>
            <a:endParaRPr lang="en-US" sz="11248" i="1" dirty="0">
              <a:solidFill>
                <a:srgbClr val="211919"/>
              </a:solidFill>
              <a:latin typeface="Anton Italics"/>
              <a:ea typeface="Anton Italics"/>
              <a:cs typeface="B Sina" panose="00000700000000000000" pitchFamily="2" charset="-78"/>
              <a:sym typeface="Anton Itali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grpSp>
        <p:nvGrpSpPr>
          <p:cNvPr id="3" name="Group 3"/>
          <p:cNvGrpSpPr>
            <a:grpSpLocks noChangeAspect="1"/>
          </p:cNvGrpSpPr>
          <p:nvPr/>
        </p:nvGrpSpPr>
        <p:grpSpPr>
          <a:xfrm flipH="1">
            <a:off x="0" y="0"/>
            <a:ext cx="5786438" cy="10287000"/>
            <a:chOff x="0" y="0"/>
            <a:chExt cx="13716000" cy="24384000"/>
          </a:xfrm>
        </p:grpSpPr>
        <p:sp>
          <p:nvSpPr>
            <p:cNvPr id="4" name="Freeform 4"/>
            <p:cNvSpPr/>
            <p:nvPr/>
          </p:nvSpPr>
          <p:spPr>
            <a:xfrm>
              <a:off x="0" y="0"/>
              <a:ext cx="13716000" cy="24384000"/>
            </a:xfrm>
            <a:custGeom>
              <a:avLst/>
              <a:gdLst/>
              <a:ahLst/>
              <a:cxnLst/>
              <a:rect l="l" t="t" r="r" b="b"/>
              <a:pathLst>
                <a:path w="13716000" h="24384000">
                  <a:moveTo>
                    <a:pt x="13716000" y="24384000"/>
                  </a:moveTo>
                  <a:lnTo>
                    <a:pt x="0" y="24384000"/>
                  </a:lnTo>
                  <a:lnTo>
                    <a:pt x="0" y="0"/>
                  </a:lnTo>
                  <a:lnTo>
                    <a:pt x="13716000" y="0"/>
                  </a:lnTo>
                  <a:lnTo>
                    <a:pt x="13716000" y="24384000"/>
                  </a:lnTo>
                  <a:close/>
                </a:path>
              </a:pathLst>
            </a:custGeom>
            <a:blipFill>
              <a:blip r:embed="rId3"/>
              <a:stretch>
                <a:fillRect l="-83333" r="-83333"/>
              </a:stretch>
            </a:blipFill>
          </p:spPr>
        </p:sp>
        <p:sp>
          <p:nvSpPr>
            <p:cNvPr id="5" name="Freeform 5"/>
            <p:cNvSpPr/>
            <p:nvPr/>
          </p:nvSpPr>
          <p:spPr>
            <a:xfrm>
              <a:off x="0" y="0"/>
              <a:ext cx="13716000" cy="24384000"/>
            </a:xfrm>
            <a:custGeom>
              <a:avLst/>
              <a:gdLst/>
              <a:ahLst/>
              <a:cxnLst/>
              <a:rect l="l" t="t" r="r" b="b"/>
              <a:pathLst>
                <a:path w="13716000" h="24384000">
                  <a:moveTo>
                    <a:pt x="13716000" y="24384000"/>
                  </a:moveTo>
                  <a:lnTo>
                    <a:pt x="0" y="24384000"/>
                  </a:lnTo>
                  <a:lnTo>
                    <a:pt x="0" y="0"/>
                  </a:lnTo>
                  <a:lnTo>
                    <a:pt x="13716000" y="0"/>
                  </a:lnTo>
                  <a:lnTo>
                    <a:pt x="13716000" y="24384000"/>
                  </a:lnTo>
                  <a:close/>
                </a:path>
              </a:pathLst>
            </a:custGeom>
            <a:blipFill>
              <a:blip r:embed="rId4"/>
              <a:stretch>
                <a:fillRect/>
              </a:stretch>
            </a:blipFill>
          </p:spPr>
        </p:sp>
      </p:grpSp>
      <p:grpSp>
        <p:nvGrpSpPr>
          <p:cNvPr id="9" name="Group 8"/>
          <p:cNvGrpSpPr/>
          <p:nvPr/>
        </p:nvGrpSpPr>
        <p:grpSpPr>
          <a:xfrm flipH="1">
            <a:off x="7196611" y="2171700"/>
            <a:ext cx="10177400" cy="7102711"/>
            <a:chOff x="1028700" y="2288728"/>
            <a:chExt cx="10177400" cy="7102711"/>
          </a:xfrm>
        </p:grpSpPr>
        <p:sp>
          <p:nvSpPr>
            <p:cNvPr id="6" name="TextBox 6"/>
            <p:cNvSpPr txBox="1"/>
            <p:nvPr/>
          </p:nvSpPr>
          <p:spPr>
            <a:xfrm>
              <a:off x="1028700" y="2288728"/>
              <a:ext cx="7915052" cy="1263919"/>
            </a:xfrm>
            <a:prstGeom prst="rect">
              <a:avLst/>
            </a:prstGeom>
          </p:spPr>
          <p:txBody>
            <a:bodyPr lIns="0" tIns="0" rIns="0" bIns="0" rtlCol="0" anchor="t">
              <a:spAutoFit/>
            </a:bodyPr>
            <a:lstStyle/>
            <a:p>
              <a:pPr marL="0" lvl="0" indent="0" algn="r">
                <a:lnSpc>
                  <a:spcPts val="9727"/>
                </a:lnSpc>
              </a:pPr>
              <a:r>
                <a:rPr lang="fa-IR" sz="8924" i="1" dirty="0" smtClean="0">
                  <a:solidFill>
                    <a:srgbClr val="211919"/>
                  </a:solidFill>
                  <a:latin typeface="Anton Italics"/>
                  <a:ea typeface="Anton Italics"/>
                  <a:cs typeface="B Sina" panose="00000700000000000000" pitchFamily="2" charset="-78"/>
                  <a:sym typeface="Anton Italics"/>
                </a:rPr>
                <a:t>مقدمه</a:t>
              </a:r>
              <a:endParaRPr lang="en-US" sz="8924" i="1" dirty="0">
                <a:solidFill>
                  <a:srgbClr val="211919"/>
                </a:solidFill>
                <a:latin typeface="Anton Italics"/>
                <a:ea typeface="Anton Italics"/>
                <a:cs typeface="B Sina" panose="00000700000000000000" pitchFamily="2" charset="-78"/>
                <a:sym typeface="Anton Italics"/>
              </a:endParaRPr>
            </a:p>
          </p:txBody>
        </p:sp>
        <p:sp>
          <p:nvSpPr>
            <p:cNvPr id="7" name="TextBox 7"/>
            <p:cNvSpPr txBox="1"/>
            <p:nvPr/>
          </p:nvSpPr>
          <p:spPr>
            <a:xfrm>
              <a:off x="1028700" y="3748869"/>
              <a:ext cx="10177400" cy="5642570"/>
            </a:xfrm>
            <a:prstGeom prst="rect">
              <a:avLst/>
            </a:prstGeom>
          </p:spPr>
          <p:txBody>
            <a:bodyPr lIns="0" tIns="0" rIns="0" bIns="0" rtlCol="0" anchor="t">
              <a:spAutoFit/>
            </a:bodyPr>
            <a:lstStyle/>
            <a:p>
              <a:pPr algn="r">
                <a:lnSpc>
                  <a:spcPts val="4004"/>
                </a:lnSpc>
              </a:pPr>
              <a:r>
                <a:rPr lang="fa-IR" sz="3000" dirty="0">
                  <a:cs typeface="B Nazanin" panose="00000400000000000000" pitchFamily="2" charset="-78"/>
                </a:rPr>
                <a:t>خواب یکی از بنیادی‌ترین ارکان سلامت انسان به‌شمار می‌رود و نقشی حیاتی در ترمیم جسمی، پردازش حافظه، تنظیم هیجانات و حفظ عملکرد شناختی ایفا می‌کند. بااین‌حال، سبک زندگی مدرن با عواملی چون کم‌تحرکی، استرس مزمن، استفاده بی‌رویه از صفحه‌نمایش‌ها و نامنظم‌شدن ریتم شبانه‌روزی، کیفیت خواب را در جمعیت‌های گسترده‌ای به مخاطره انداخته است. در این میان، فعالیت بدنی منظم به‌عنوان یک راهکار غیردارویی، ایمن، کم‌هزینه و در دسترس، مورد توجه فزاینده پژوهشگران و متخصصان سلامت قرار گرفته است. شواهد علمی روزافزون نشان می‌دهد که ورزش نه‌تنها یک عامل پیشگیری‌کننده در برابر بسیاری از بیماری‌هاست، بلکه می‌تواند به‌عنوان یک «داروی طبیعی» برای بهبود کمیت و کیفیت خواب عمل کند. در این نوشتار، به بررسی نقش فعالیت بدنی در بهبود کیفیت خواب از جنبه‌های مختلف شامل تعاریف، شیوع اختلالات، مکانیسم‌های فیزیولوژیک، شواهد پژوهشی و توصیه‌های عملی می‌پردازیم.</a:t>
              </a:r>
              <a:endParaRPr lang="en-US" sz="3000" dirty="0">
                <a:solidFill>
                  <a:srgbClr val="281C22"/>
                </a:solidFill>
                <a:latin typeface="Gotham"/>
                <a:ea typeface="Gotham"/>
                <a:cs typeface="B Nazanin" panose="00000400000000000000" pitchFamily="2" charset="-78"/>
                <a:sym typeface="Gotham"/>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sp>
        <p:nvSpPr>
          <p:cNvPr id="3" name="Freeform 3"/>
          <p:cNvSpPr/>
          <p:nvPr/>
        </p:nvSpPr>
        <p:spPr>
          <a:xfrm>
            <a:off x="4393307" y="6937820"/>
            <a:ext cx="9290837" cy="5169084"/>
          </a:xfrm>
          <a:custGeom>
            <a:avLst/>
            <a:gdLst/>
            <a:ahLst/>
            <a:cxnLst/>
            <a:rect l="l" t="t" r="r" b="b"/>
            <a:pathLst>
              <a:path w="9290837" h="5169084">
                <a:moveTo>
                  <a:pt x="0" y="0"/>
                </a:moveTo>
                <a:lnTo>
                  <a:pt x="9290837" y="0"/>
                </a:lnTo>
                <a:lnTo>
                  <a:pt x="9290837" y="5169084"/>
                </a:lnTo>
                <a:lnTo>
                  <a:pt x="0" y="516908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4733556" y="8185225"/>
            <a:ext cx="3307008" cy="3337348"/>
          </a:xfrm>
          <a:custGeom>
            <a:avLst/>
            <a:gdLst/>
            <a:ahLst/>
            <a:cxnLst/>
            <a:rect l="l" t="t" r="r" b="b"/>
            <a:pathLst>
              <a:path w="3307008" h="3337348">
                <a:moveTo>
                  <a:pt x="0" y="0"/>
                </a:moveTo>
                <a:lnTo>
                  <a:pt x="3307008" y="0"/>
                </a:lnTo>
                <a:lnTo>
                  <a:pt x="3307008" y="3337348"/>
                </a:lnTo>
                <a:lnTo>
                  <a:pt x="0" y="33373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rot="-9913515">
            <a:off x="-3807816" y="7122389"/>
            <a:ext cx="7315200" cy="2779776"/>
          </a:xfrm>
          <a:custGeom>
            <a:avLst/>
            <a:gdLst/>
            <a:ahLst/>
            <a:cxnLst/>
            <a:rect l="l" t="t" r="r" b="b"/>
            <a:pathLst>
              <a:path w="7315200" h="2779776">
                <a:moveTo>
                  <a:pt x="0" y="0"/>
                </a:moveTo>
                <a:lnTo>
                  <a:pt x="7315200" y="0"/>
                </a:lnTo>
                <a:lnTo>
                  <a:pt x="7315200" y="2779776"/>
                </a:lnTo>
                <a:lnTo>
                  <a:pt x="0" y="277977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TextBox 6"/>
          <p:cNvSpPr txBox="1"/>
          <p:nvPr/>
        </p:nvSpPr>
        <p:spPr>
          <a:xfrm>
            <a:off x="4151836" y="1790700"/>
            <a:ext cx="9984329" cy="1017586"/>
          </a:xfrm>
          <a:prstGeom prst="rect">
            <a:avLst/>
          </a:prstGeom>
        </p:spPr>
        <p:txBody>
          <a:bodyPr lIns="0" tIns="0" rIns="0" bIns="0" rtlCol="0" anchor="t">
            <a:spAutoFit/>
          </a:bodyPr>
          <a:lstStyle/>
          <a:p>
            <a:pPr lvl="0" algn="ctr">
              <a:lnSpc>
                <a:spcPts val="7732"/>
              </a:lnSpc>
            </a:pPr>
            <a:r>
              <a:rPr lang="fa-IR" sz="7200" i="1" dirty="0">
                <a:cs typeface="B Sina" panose="00000700000000000000" pitchFamily="2" charset="-78"/>
              </a:rPr>
              <a:t>تعریف مفاهیم اصلی</a:t>
            </a:r>
            <a:endParaRPr lang="en-US" sz="7094" i="1" dirty="0">
              <a:solidFill>
                <a:srgbClr val="211919"/>
              </a:solidFill>
              <a:latin typeface="Anton Italics"/>
              <a:ea typeface="Anton Italics"/>
              <a:cs typeface="B Sina" panose="00000700000000000000" pitchFamily="2" charset="-78"/>
              <a:sym typeface="Anton Italics"/>
            </a:endParaRPr>
          </a:p>
        </p:txBody>
      </p:sp>
      <p:sp>
        <p:nvSpPr>
          <p:cNvPr id="7" name="TextBox 7"/>
          <p:cNvSpPr txBox="1"/>
          <p:nvPr/>
        </p:nvSpPr>
        <p:spPr>
          <a:xfrm>
            <a:off x="2154281" y="2973764"/>
            <a:ext cx="13979438" cy="3693319"/>
          </a:xfrm>
          <a:prstGeom prst="rect">
            <a:avLst/>
          </a:prstGeom>
        </p:spPr>
        <p:txBody>
          <a:bodyPr lIns="0" tIns="0" rIns="0" bIns="0" rtlCol="0" anchor="t">
            <a:spAutoFit/>
          </a:bodyPr>
          <a:lstStyle/>
          <a:p>
            <a:pPr algn="r" rtl="1"/>
            <a:r>
              <a:rPr lang="fa-IR" sz="3000" dirty="0">
                <a:cs typeface="B Nazanin" panose="00000400000000000000" pitchFamily="2" charset="-78"/>
              </a:rPr>
              <a:t>فعالیت بدنی به هرگونه حرکت بدن که در نتیجه انقباض عضلات اسکلتی ایجاد شده و با افزایش مصرف انرژی همراه باشد، اطلاق می‌شود. این مفهوم طیف گسترده‌ای از فعالیت‌ها را از پیاده‌روی روزمره تا ورزش‌های ساختاریافته و برنامه‌ریزی‌شده دربرمی‌گیرد.</a:t>
            </a:r>
          </a:p>
          <a:p>
            <a:pPr algn="r" rtl="1"/>
            <a:r>
              <a:rPr lang="fa-IR" sz="3000" dirty="0">
                <a:cs typeface="B Nazanin" panose="00000400000000000000" pitchFamily="2" charset="-78"/>
              </a:rPr>
              <a:t>کیفیت خواب مفهومی چندبعدی است که شامل معیارهایی چون مدت زمان </a:t>
            </a:r>
            <a:r>
              <a:rPr lang="fa-IR" sz="3000" dirty="0" smtClean="0">
                <a:cs typeface="B Nazanin" panose="00000400000000000000" pitchFamily="2" charset="-78"/>
              </a:rPr>
              <a:t>به‌خواب‌رفتن (</a:t>
            </a:r>
            <a:r>
              <a:rPr lang="en-US" sz="2400" dirty="0" smtClean="0">
                <a:cs typeface="B Nazanin" panose="00000400000000000000" pitchFamily="2" charset="-78"/>
              </a:rPr>
              <a:t>Sleep </a:t>
            </a:r>
            <a:r>
              <a:rPr lang="en-US" sz="2400" dirty="0">
                <a:cs typeface="B Nazanin" panose="00000400000000000000" pitchFamily="2" charset="-78"/>
              </a:rPr>
              <a:t>Onset </a:t>
            </a:r>
            <a:r>
              <a:rPr lang="en-US" sz="2400" dirty="0" smtClean="0">
                <a:cs typeface="B Nazanin" panose="00000400000000000000" pitchFamily="2" charset="-78"/>
              </a:rPr>
              <a:t>Latency</a:t>
            </a:r>
            <a:r>
              <a:rPr lang="fa-IR" sz="3000" dirty="0">
                <a:cs typeface="B Nazanin" panose="00000400000000000000" pitchFamily="2" charset="-78"/>
              </a:rPr>
              <a:t>)</a:t>
            </a:r>
            <a:r>
              <a:rPr lang="en-US" sz="3000" dirty="0" smtClean="0">
                <a:cs typeface="B Nazanin" panose="00000400000000000000" pitchFamily="2" charset="-78"/>
              </a:rPr>
              <a:t>، </a:t>
            </a:r>
            <a:r>
              <a:rPr lang="fa-IR" sz="3000" dirty="0">
                <a:cs typeface="B Nazanin" panose="00000400000000000000" pitchFamily="2" charset="-78"/>
              </a:rPr>
              <a:t>تداوم خواب بدون بیداری‌های مکرر، عمق خواب (نسبت خواب عمیق یا </a:t>
            </a:r>
            <a:r>
              <a:rPr lang="en-US" sz="2400" dirty="0">
                <a:cs typeface="B Nazanin" panose="00000400000000000000" pitchFamily="2" charset="-78"/>
              </a:rPr>
              <a:t>Slow-Wave </a:t>
            </a:r>
            <a:r>
              <a:rPr lang="en-US" sz="2400" dirty="0" smtClean="0">
                <a:cs typeface="B Nazanin" panose="00000400000000000000" pitchFamily="2" charset="-78"/>
              </a:rPr>
              <a:t>Sleep</a:t>
            </a:r>
            <a:r>
              <a:rPr lang="fa-IR" sz="3000" dirty="0" smtClean="0">
                <a:cs typeface="B Nazanin" panose="00000400000000000000" pitchFamily="2" charset="-78"/>
              </a:rPr>
              <a:t>)</a:t>
            </a:r>
            <a:r>
              <a:rPr lang="en-US" sz="3000" dirty="0" smtClean="0">
                <a:cs typeface="B Nazanin" panose="00000400000000000000" pitchFamily="2" charset="-78"/>
              </a:rPr>
              <a:t>، </a:t>
            </a:r>
            <a:r>
              <a:rPr lang="fa-IR" sz="3000" dirty="0">
                <a:cs typeface="B Nazanin" panose="00000400000000000000" pitchFamily="2" charset="-78"/>
              </a:rPr>
              <a:t>و احساس شادابی و بازیابی انرژی پس از بیداری می‌شود. اختلالات خواب طیف وسیعی از مشکلات را شامل می‌شود که شایع‌ترین آن بی‌خوابی (</a:t>
            </a:r>
            <a:r>
              <a:rPr lang="en-US" sz="2800" dirty="0" smtClean="0">
                <a:cs typeface="B Nazanin" panose="00000400000000000000" pitchFamily="2" charset="-78"/>
              </a:rPr>
              <a:t>Insomnia</a:t>
            </a:r>
            <a:r>
              <a:rPr lang="fa-IR" sz="3000" dirty="0" smtClean="0">
                <a:cs typeface="B Nazanin" panose="00000400000000000000" pitchFamily="2" charset="-78"/>
              </a:rPr>
              <a:t>) است. </a:t>
            </a:r>
            <a:r>
              <a:rPr lang="fa-IR" sz="3000" dirty="0">
                <a:cs typeface="B Nazanin" panose="00000400000000000000" pitchFamily="2" charset="-78"/>
              </a:rPr>
              <a:t>یعنی دشواری در به‌خواب‌رفتن، حفظ خواب، یا بیدارشدن زودهنگام با ناتوانی در بازگشت به خواب. سایر اختلالات شامل آپنه انسدادی خواب، سندرم پای بی‌قرار و اختلالات ریتم شبانه‌روزی هستند.</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grpSp>
        <p:nvGrpSpPr>
          <p:cNvPr id="8" name="Group 7"/>
          <p:cNvGrpSpPr/>
          <p:nvPr/>
        </p:nvGrpSpPr>
        <p:grpSpPr>
          <a:xfrm flipH="1">
            <a:off x="-1295400" y="-782465"/>
            <a:ext cx="18090959" cy="14785202"/>
            <a:chOff x="1467001" y="-782465"/>
            <a:chExt cx="18090959" cy="14785202"/>
          </a:xfrm>
        </p:grpSpPr>
        <p:sp>
          <p:nvSpPr>
            <p:cNvPr id="3" name="Freeform 3"/>
            <p:cNvSpPr/>
            <p:nvPr/>
          </p:nvSpPr>
          <p:spPr>
            <a:xfrm flipH="1">
              <a:off x="11534873" y="1913154"/>
              <a:ext cx="8023087" cy="12089583"/>
            </a:xfrm>
            <a:custGeom>
              <a:avLst/>
              <a:gdLst/>
              <a:ahLst/>
              <a:cxnLst/>
              <a:rect l="l" t="t" r="r" b="b"/>
              <a:pathLst>
                <a:path w="8023087" h="12089583">
                  <a:moveTo>
                    <a:pt x="8023087" y="0"/>
                  </a:moveTo>
                  <a:lnTo>
                    <a:pt x="0" y="0"/>
                  </a:lnTo>
                  <a:lnTo>
                    <a:pt x="0" y="12089583"/>
                  </a:lnTo>
                  <a:lnTo>
                    <a:pt x="8023087" y="12089583"/>
                  </a:lnTo>
                  <a:lnTo>
                    <a:pt x="8023087"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0683050" y="-782465"/>
              <a:ext cx="1994146" cy="1986894"/>
            </a:xfrm>
            <a:custGeom>
              <a:avLst/>
              <a:gdLst/>
              <a:ahLst/>
              <a:cxnLst/>
              <a:rect l="l" t="t" r="r" b="b"/>
              <a:pathLst>
                <a:path w="1994146" h="1986894">
                  <a:moveTo>
                    <a:pt x="0" y="0"/>
                  </a:moveTo>
                  <a:lnTo>
                    <a:pt x="1994145" y="0"/>
                  </a:lnTo>
                  <a:lnTo>
                    <a:pt x="1994145" y="1986894"/>
                  </a:lnTo>
                  <a:lnTo>
                    <a:pt x="0" y="198689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7" name="Group 6"/>
            <p:cNvGrpSpPr/>
            <p:nvPr/>
          </p:nvGrpSpPr>
          <p:grpSpPr>
            <a:xfrm>
              <a:off x="1467001" y="1846479"/>
              <a:ext cx="10596842" cy="7122380"/>
              <a:chOff x="1467001" y="1846479"/>
              <a:chExt cx="10596842" cy="7122380"/>
            </a:xfrm>
          </p:grpSpPr>
          <p:sp>
            <p:nvSpPr>
              <p:cNvPr id="5" name="TextBox 5"/>
              <p:cNvSpPr txBox="1"/>
              <p:nvPr/>
            </p:nvSpPr>
            <p:spPr>
              <a:xfrm>
                <a:off x="1467001" y="4229100"/>
                <a:ext cx="10596842" cy="4739759"/>
              </a:xfrm>
              <a:prstGeom prst="rect">
                <a:avLst/>
              </a:prstGeom>
            </p:spPr>
            <p:txBody>
              <a:bodyPr wrap="square" lIns="0" tIns="0" rIns="0" bIns="0" rtlCol="0" anchor="t">
                <a:spAutoFit/>
              </a:bodyPr>
              <a:lstStyle/>
              <a:p>
                <a:pPr algn="r"/>
                <a:r>
                  <a:rPr lang="fa-IR" sz="2800" dirty="0">
                    <a:cs typeface="B Nazanin" panose="00000400000000000000" pitchFamily="2" charset="-78"/>
                  </a:rPr>
                  <a:t>اختلالات خواب یکی از شایع‌ترین مشکلات سلامت در سطح جهانی محسوب می‌شوند. بر اساس برآوردها، حدود یک‌سوم از بزرگسالان در سراسر جهان علائم بی‌خوابی را تجربه می‌کنند و حدود ۸ تا ۱۰ درصد از جمعیت بزرگسال از بی‌خوابی مزمن رنج می‌برند که حداقل سه ماه ادامه می‌یابد. شیوع این اختلال در زنان ۱٫۵ تا ۲ برابر بیشتر از مردان است و در سالمندان به میزان قابل‌توجهی افزایش می‌یابد، به‌گونه‌ای که بر اساس یک مطالعه مروری، ۴۸٫۹ درصد از سالمندان ایرانی دچار اختلالات خواب هستند. در ایران، یک مطالعه ملی در سال ۲۰۲۲ نشان داد که ۴۴٫۱ درصد از جمعیت بزرگسال از اختلالات خواب رنج می‌برند.</a:t>
                </a:r>
              </a:p>
              <a:p>
                <a:pPr algn="r"/>
                <a:r>
                  <a:rPr lang="fa-IR" sz="2800" dirty="0">
                    <a:cs typeface="B Nazanin" panose="00000400000000000000" pitchFamily="2" charset="-78"/>
                  </a:rPr>
                  <a:t>پیامدهای اختلال خواب فراتر از خستگی روزانه است و با افزایش خطر ابتلا به افسردگی، اضطراب، چاقی، دیابت نوع ۲، بیماری‌های قلبی-عروقی، تضعیف سیستم ایمنی و کاهش عملکرد شناختی همراهی دارد. کمبود خواب مزمن همچنین با کاهش بهره‌وری شغلی و افت کیفیت زندگی ارتباط مستقیم دارد.</a:t>
                </a:r>
              </a:p>
            </p:txBody>
          </p:sp>
          <p:sp>
            <p:nvSpPr>
              <p:cNvPr id="6" name="TextBox 6"/>
              <p:cNvSpPr txBox="1"/>
              <p:nvPr/>
            </p:nvSpPr>
            <p:spPr>
              <a:xfrm>
                <a:off x="1467001" y="1846479"/>
                <a:ext cx="7941881" cy="2215991"/>
              </a:xfrm>
              <a:prstGeom prst="rect">
                <a:avLst/>
              </a:prstGeom>
            </p:spPr>
            <p:txBody>
              <a:bodyPr lIns="0" tIns="0" rIns="0" bIns="0" rtlCol="0" anchor="t">
                <a:spAutoFit/>
              </a:bodyPr>
              <a:lstStyle/>
              <a:p>
                <a:pPr lvl="0" algn="r"/>
                <a:r>
                  <a:rPr lang="fa-IR" sz="7200" i="1" dirty="0">
                    <a:cs typeface="B Sina" panose="00000700000000000000" pitchFamily="2" charset="-78"/>
                  </a:rPr>
                  <a:t>شیوع و اهمیت اختلالات خواب</a:t>
                </a:r>
                <a:endParaRPr lang="en-US" sz="7200" i="1" dirty="0">
                  <a:solidFill>
                    <a:srgbClr val="211919"/>
                  </a:solidFill>
                  <a:latin typeface="Anton Italics"/>
                  <a:ea typeface="Anton Italics"/>
                  <a:cs typeface="B Sina" panose="00000700000000000000" pitchFamily="2" charset="-78"/>
                  <a:sym typeface="Anton Italics"/>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3"/>
            <a:stretch>
              <a:fillRect l="-12888" r="-12888"/>
            </a:stretch>
          </a:blipFill>
        </p:spPr>
      </p:sp>
      <p:grpSp>
        <p:nvGrpSpPr>
          <p:cNvPr id="18" name="Group 17"/>
          <p:cNvGrpSpPr/>
          <p:nvPr/>
        </p:nvGrpSpPr>
        <p:grpSpPr>
          <a:xfrm flipH="1">
            <a:off x="1219200" y="707669"/>
            <a:ext cx="16048038" cy="9134560"/>
            <a:chOff x="1028700" y="707669"/>
            <a:chExt cx="16048038" cy="9134560"/>
          </a:xfrm>
        </p:grpSpPr>
        <p:sp>
          <p:nvSpPr>
            <p:cNvPr id="3" name="Freeform 3"/>
            <p:cNvSpPr/>
            <p:nvPr/>
          </p:nvSpPr>
          <p:spPr>
            <a:xfrm>
              <a:off x="14106622" y="707669"/>
              <a:ext cx="2970116" cy="9025214"/>
            </a:xfrm>
            <a:custGeom>
              <a:avLst/>
              <a:gdLst/>
              <a:ahLst/>
              <a:cxnLst/>
              <a:rect l="l" t="t" r="r" b="b"/>
              <a:pathLst>
                <a:path w="2970116" h="9025214">
                  <a:moveTo>
                    <a:pt x="0" y="0"/>
                  </a:moveTo>
                  <a:lnTo>
                    <a:pt x="2970116" y="0"/>
                  </a:lnTo>
                  <a:lnTo>
                    <a:pt x="2970116" y="9025214"/>
                  </a:lnTo>
                  <a:lnTo>
                    <a:pt x="0" y="902521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17" name="Group 16"/>
            <p:cNvGrpSpPr/>
            <p:nvPr/>
          </p:nvGrpSpPr>
          <p:grpSpPr>
            <a:xfrm>
              <a:off x="1028700" y="2357141"/>
              <a:ext cx="11995011" cy="7485088"/>
              <a:chOff x="1028700" y="2357141"/>
              <a:chExt cx="11995011" cy="7485088"/>
            </a:xfrm>
          </p:grpSpPr>
          <p:sp>
            <p:nvSpPr>
              <p:cNvPr id="4" name="TextBox 4"/>
              <p:cNvSpPr txBox="1"/>
              <p:nvPr/>
            </p:nvSpPr>
            <p:spPr>
              <a:xfrm>
                <a:off x="1028700" y="5410246"/>
                <a:ext cx="3630834" cy="4431983"/>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400" b="1" dirty="0">
                    <a:cs typeface="B Nazanin" panose="00000400000000000000" pitchFamily="2" charset="-78"/>
                  </a:rPr>
                  <a:t>استرس و اضطراب</a:t>
                </a:r>
                <a:r>
                  <a:rPr lang="fa-IR" sz="2400" dirty="0">
                    <a:cs typeface="B Nazanin" panose="00000400000000000000" pitchFamily="2" charset="-78"/>
                  </a:rPr>
                  <a:t>: فعال‌سازی بیش از حد محور </a:t>
                </a:r>
                <a:r>
                  <a:rPr lang="fa-IR" sz="2400" dirty="0" smtClean="0">
                    <a:cs typeface="B Nazanin" panose="00000400000000000000" pitchFamily="2" charset="-78"/>
                  </a:rPr>
                  <a:t>هیپوتالاموس-هیپوفیز-آدرنال و </a:t>
                </a:r>
                <a:r>
                  <a:rPr lang="fa-IR" sz="2400" dirty="0">
                    <a:cs typeface="B Nazanin" panose="00000400000000000000" pitchFamily="2" charset="-78"/>
                  </a:rPr>
                  <a:t>ترشح کورتیزول، فرآیند به‌خواب‌رفتن را مختل می‌کند.</a:t>
                </a:r>
              </a:p>
              <a:p>
                <a:pPr marL="342900" indent="-342900" algn="r" rtl="1">
                  <a:buFont typeface="Arial" panose="020B0604020202020204" pitchFamily="34" charset="0"/>
                  <a:buChar char="•"/>
                </a:pPr>
                <a:r>
                  <a:rPr lang="fa-IR" sz="2400" b="1" dirty="0">
                    <a:cs typeface="B Nazanin" panose="00000400000000000000" pitchFamily="2" charset="-78"/>
                  </a:rPr>
                  <a:t>افسردگی</a:t>
                </a:r>
                <a:r>
                  <a:rPr lang="fa-IR" sz="2400" dirty="0">
                    <a:cs typeface="B Nazanin" panose="00000400000000000000" pitchFamily="2" charset="-78"/>
                  </a:rPr>
                  <a:t>: با ایجاد تغییر در ریتم شبانه‌روزی و کاهش خواب عمیق همراه است.</a:t>
                </a:r>
              </a:p>
              <a:p>
                <a:pPr marL="342900" indent="-342900" algn="r" rtl="1">
                  <a:buFont typeface="Arial" panose="020B0604020202020204" pitchFamily="34" charset="0"/>
                  <a:buChar char="•"/>
                </a:pPr>
                <a:r>
                  <a:rPr lang="fa-IR" sz="2400" b="1" dirty="0">
                    <a:cs typeface="B Nazanin" panose="00000400000000000000" pitchFamily="2" charset="-78"/>
                  </a:rPr>
                  <a:t>تغییرات هورمونی</a:t>
                </a:r>
                <a:r>
                  <a:rPr lang="fa-IR" sz="2400" dirty="0">
                    <a:cs typeface="B Nazanin" panose="00000400000000000000" pitchFamily="2" charset="-78"/>
                  </a:rPr>
                  <a:t>: مانند کاهش ملاتونین در سالمندی یا نوسانات هورمونی در دوران قاعدگی و یائسگی.</a:t>
                </a:r>
              </a:p>
            </p:txBody>
          </p:sp>
          <p:sp>
            <p:nvSpPr>
              <p:cNvPr id="5" name="TextBox 5"/>
              <p:cNvSpPr txBox="1"/>
              <p:nvPr/>
            </p:nvSpPr>
            <p:spPr>
              <a:xfrm>
                <a:off x="5209593" y="5410246"/>
                <a:ext cx="3630834" cy="4062651"/>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400" b="1" dirty="0">
                    <a:cs typeface="B Nazanin" panose="00000400000000000000" pitchFamily="2" charset="-78"/>
                  </a:rPr>
                  <a:t>کم‌تحرکی</a:t>
                </a:r>
                <a:r>
                  <a:rPr lang="fa-IR" sz="2400" dirty="0">
                    <a:cs typeface="B Nazanin" panose="00000400000000000000" pitchFamily="2" charset="-78"/>
                  </a:rPr>
                  <a:t>: فقدان فعالیت بدنی کافی در طول </a:t>
                </a:r>
                <a:r>
                  <a:rPr lang="fa-IR" sz="2400" dirty="0" smtClean="0">
                    <a:cs typeface="B Nazanin" panose="00000400000000000000" pitchFamily="2" charset="-78"/>
                  </a:rPr>
                  <a:t>روز</a:t>
                </a:r>
                <a:r>
                  <a:rPr lang="fa-IR" sz="2400" dirty="0">
                    <a:cs typeface="B Nazanin" panose="00000400000000000000" pitchFamily="2" charset="-78"/>
                  </a:rPr>
                  <a:t>.</a:t>
                </a:r>
              </a:p>
              <a:p>
                <a:pPr marL="342900" indent="-342900" algn="r" rtl="1">
                  <a:buFont typeface="Arial" panose="020B0604020202020204" pitchFamily="34" charset="0"/>
                  <a:buChar char="•"/>
                </a:pPr>
                <a:r>
                  <a:rPr lang="fa-IR" sz="2400" b="1" dirty="0">
                    <a:cs typeface="B Nazanin" panose="00000400000000000000" pitchFamily="2" charset="-78"/>
                  </a:rPr>
                  <a:t>مصرف کافئین و نیکوتین</a:t>
                </a:r>
                <a:r>
                  <a:rPr lang="fa-IR" sz="2400" dirty="0">
                    <a:cs typeface="B Nazanin" panose="00000400000000000000" pitchFamily="2" charset="-78"/>
                  </a:rPr>
                  <a:t>: به‌ویژه در ساعات عصر و شب.</a:t>
                </a:r>
              </a:p>
              <a:p>
                <a:pPr marL="342900" indent="-342900" algn="r" rtl="1">
                  <a:buFont typeface="Arial" panose="020B0604020202020204" pitchFamily="34" charset="0"/>
                  <a:buChar char="•"/>
                </a:pPr>
                <a:r>
                  <a:rPr lang="fa-IR" sz="2400" b="1" dirty="0">
                    <a:cs typeface="B Nazanin" panose="00000400000000000000" pitchFamily="2" charset="-78"/>
                  </a:rPr>
                  <a:t>استفاده از صفحه‌نمایش قبل از خواب</a:t>
                </a:r>
                <a:r>
                  <a:rPr lang="fa-IR" sz="2400" dirty="0">
                    <a:cs typeface="B Nazanin" panose="00000400000000000000" pitchFamily="2" charset="-78"/>
                  </a:rPr>
                  <a:t>: نور آبی ساطع شده از تلفن‌های همراه، تبلت‌ها و رایانه‌ها، ترشح ملاتونین را مهار می‌کند.</a:t>
                </a:r>
              </a:p>
              <a:p>
                <a:pPr marL="342900" indent="-342900" algn="r" rtl="1">
                  <a:buFont typeface="Arial" panose="020B0604020202020204" pitchFamily="34" charset="0"/>
                  <a:buChar char="•"/>
                </a:pPr>
                <a:r>
                  <a:rPr lang="fa-IR" sz="2400" b="1" dirty="0">
                    <a:cs typeface="B Nazanin" panose="00000400000000000000" pitchFamily="2" charset="-78"/>
                  </a:rPr>
                  <a:t>وعده‌های غذایی سنگین شبانه</a:t>
                </a:r>
                <a:r>
                  <a:rPr lang="fa-IR" sz="2400" dirty="0">
                    <a:cs typeface="B Nazanin" panose="00000400000000000000" pitchFamily="2" charset="-78"/>
                  </a:rPr>
                  <a:t>: هضم غذا در زمان خواب، کیفیت آن را کاهش می‌دهد.</a:t>
                </a:r>
              </a:p>
            </p:txBody>
          </p:sp>
          <p:sp>
            <p:nvSpPr>
              <p:cNvPr id="6" name="TextBox 6"/>
              <p:cNvSpPr txBox="1"/>
              <p:nvPr/>
            </p:nvSpPr>
            <p:spPr>
              <a:xfrm>
                <a:off x="9392877" y="5410246"/>
                <a:ext cx="3630834" cy="2585323"/>
              </a:xfrm>
              <a:prstGeom prst="rect">
                <a:avLst/>
              </a:prstGeom>
            </p:spPr>
            <p:txBody>
              <a:bodyPr lIns="0" tIns="0" rIns="0" bIns="0" rtlCol="0" anchor="t">
                <a:spAutoFit/>
              </a:bodyPr>
              <a:lstStyle/>
              <a:p>
                <a:pPr marL="342900" indent="-342900" algn="r" rtl="1">
                  <a:buFont typeface="Arial" panose="020B0604020202020204" pitchFamily="34" charset="0"/>
                  <a:buChar char="•"/>
                </a:pPr>
                <a:r>
                  <a:rPr lang="fa-IR" sz="2400" b="1" dirty="0">
                    <a:cs typeface="B Nazanin" panose="00000400000000000000" pitchFamily="2" charset="-78"/>
                  </a:rPr>
                  <a:t>فعالیت بدنی منظم</a:t>
                </a:r>
                <a:r>
                  <a:rPr lang="fa-IR" sz="2400" dirty="0">
                    <a:cs typeface="B Nazanin" panose="00000400000000000000" pitchFamily="2" charset="-78"/>
                  </a:rPr>
                  <a:t>: مهم‌ترین عامل سبک زندگی مثبت مؤثر بر خواب.</a:t>
                </a:r>
              </a:p>
              <a:p>
                <a:pPr marL="342900" indent="-342900" algn="r" rtl="1">
                  <a:buFont typeface="Arial" panose="020B0604020202020204" pitchFamily="34" charset="0"/>
                  <a:buChar char="•"/>
                </a:pPr>
                <a:r>
                  <a:rPr lang="fa-IR" sz="2400" b="1" dirty="0">
                    <a:cs typeface="B Nazanin" panose="00000400000000000000" pitchFamily="2" charset="-78"/>
                  </a:rPr>
                  <a:t>داشتن برنامه خواب منظم</a:t>
                </a:r>
                <a:r>
                  <a:rPr lang="fa-IR" sz="2400" dirty="0">
                    <a:cs typeface="B Nazanin" panose="00000400000000000000" pitchFamily="2" charset="-78"/>
                  </a:rPr>
                  <a:t>: خواب و بیداری در ساعات ثابت.</a:t>
                </a:r>
              </a:p>
              <a:p>
                <a:pPr marL="342900" indent="-342900" algn="r" rtl="1">
                  <a:buFont typeface="Arial" panose="020B0604020202020204" pitchFamily="34" charset="0"/>
                  <a:buChar char="•"/>
                </a:pPr>
                <a:r>
                  <a:rPr lang="fa-IR" sz="2400" b="1" dirty="0">
                    <a:cs typeface="B Nazanin" panose="00000400000000000000" pitchFamily="2" charset="-78"/>
                  </a:rPr>
                  <a:t>قرارگیری در معرض نور طبیعی روز</a:t>
                </a:r>
                <a:r>
                  <a:rPr lang="fa-IR" sz="2400" dirty="0">
                    <a:cs typeface="B Nazanin" panose="00000400000000000000" pitchFamily="2" charset="-78"/>
                  </a:rPr>
                  <a:t>: به ویژه در ساعات صبح.</a:t>
                </a:r>
              </a:p>
            </p:txBody>
          </p:sp>
          <p:sp>
            <p:nvSpPr>
              <p:cNvPr id="7" name="TextBox 7"/>
              <p:cNvSpPr txBox="1"/>
              <p:nvPr/>
            </p:nvSpPr>
            <p:spPr>
              <a:xfrm>
                <a:off x="1028700" y="2357141"/>
                <a:ext cx="10637838" cy="1460015"/>
              </a:xfrm>
              <a:prstGeom prst="rect">
                <a:avLst/>
              </a:prstGeom>
            </p:spPr>
            <p:txBody>
              <a:bodyPr wrap="square" lIns="0" tIns="0" rIns="0" bIns="0" rtlCol="0" anchor="t">
                <a:spAutoFit/>
              </a:bodyPr>
              <a:lstStyle/>
              <a:p>
                <a:pPr lvl="0" algn="r">
                  <a:lnSpc>
                    <a:spcPts val="12260"/>
                  </a:lnSpc>
                </a:pPr>
                <a:r>
                  <a:rPr lang="fa-IR" sz="7200" i="1" dirty="0">
                    <a:cs typeface="B Sina" panose="00000700000000000000" pitchFamily="2" charset="-78"/>
                  </a:rPr>
                  <a:t>عوامل مؤثر بر کیفیت خواب</a:t>
                </a:r>
                <a:endParaRPr lang="en-US" sz="8000" i="1" dirty="0">
                  <a:solidFill>
                    <a:srgbClr val="211919"/>
                  </a:solidFill>
                  <a:latin typeface="Anton Italics"/>
                  <a:ea typeface="Anton Italics"/>
                  <a:cs typeface="B Sina" panose="00000700000000000000" pitchFamily="2" charset="-78"/>
                  <a:sym typeface="Anton Italics"/>
                </a:endParaRPr>
              </a:p>
            </p:txBody>
          </p:sp>
          <p:grpSp>
            <p:nvGrpSpPr>
              <p:cNvPr id="8" name="Group 8"/>
              <p:cNvGrpSpPr/>
              <p:nvPr/>
            </p:nvGrpSpPr>
            <p:grpSpPr>
              <a:xfrm>
                <a:off x="1028700" y="4305302"/>
                <a:ext cx="3630834" cy="905422"/>
                <a:chOff x="0" y="-71055"/>
                <a:chExt cx="788863" cy="196719"/>
              </a:xfrm>
            </p:grpSpPr>
            <p:sp>
              <p:nvSpPr>
                <p:cNvPr id="9" name="Freeform 9"/>
                <p:cNvSpPr/>
                <p:nvPr/>
              </p:nvSpPr>
              <p:spPr>
                <a:xfrm>
                  <a:off x="0" y="-21388"/>
                  <a:ext cx="788863" cy="147052"/>
                </a:xfrm>
                <a:custGeom>
                  <a:avLst/>
                  <a:gdLst/>
                  <a:ahLst/>
                  <a:cxnLst/>
                  <a:rect l="l" t="t" r="r" b="b"/>
                  <a:pathLst>
                    <a:path w="788863" h="125664">
                      <a:moveTo>
                        <a:pt x="0" y="0"/>
                      </a:moveTo>
                      <a:lnTo>
                        <a:pt x="788863" y="0"/>
                      </a:lnTo>
                      <a:lnTo>
                        <a:pt x="788863" y="125664"/>
                      </a:lnTo>
                      <a:lnTo>
                        <a:pt x="0" y="125664"/>
                      </a:lnTo>
                      <a:close/>
                    </a:path>
                  </a:pathLst>
                </a:custGeom>
                <a:solidFill>
                  <a:srgbClr val="211919"/>
                </a:solidFill>
              </p:spPr>
            </p:sp>
            <p:sp>
              <p:nvSpPr>
                <p:cNvPr id="10" name="TextBox 10"/>
                <p:cNvSpPr txBox="1"/>
                <p:nvPr/>
              </p:nvSpPr>
              <p:spPr>
                <a:xfrm>
                  <a:off x="0" y="-71055"/>
                  <a:ext cx="788863" cy="196719"/>
                </a:xfrm>
                <a:prstGeom prst="rect">
                  <a:avLst/>
                </a:prstGeom>
              </p:spPr>
              <p:txBody>
                <a:bodyPr lIns="0" tIns="0" rIns="0" bIns="0" rtlCol="0" anchor="ctr"/>
                <a:lstStyle/>
                <a:p>
                  <a:pPr marL="0" lvl="1" indent="0" algn="ctr">
                    <a:lnSpc>
                      <a:spcPts val="4856"/>
                    </a:lnSpc>
                  </a:pPr>
                  <a:r>
                    <a:rPr lang="fa-IR" sz="3200" dirty="0">
                      <a:solidFill>
                        <a:schemeClr val="bg1"/>
                      </a:solidFill>
                      <a:cs typeface="B Nazanin" panose="00000400000000000000" pitchFamily="2" charset="-78"/>
                    </a:rPr>
                    <a:t>عوامل درونی</a:t>
                  </a:r>
                  <a:endParaRPr lang="en-US" sz="2961" dirty="0">
                    <a:solidFill>
                      <a:schemeClr val="bg1"/>
                    </a:solidFill>
                    <a:latin typeface="Gotham"/>
                    <a:ea typeface="Gotham"/>
                    <a:cs typeface="B Nazanin" panose="00000400000000000000" pitchFamily="2" charset="-78"/>
                    <a:sym typeface="Gotham"/>
                  </a:endParaRPr>
                </a:p>
              </p:txBody>
            </p:sp>
          </p:grpSp>
          <p:grpSp>
            <p:nvGrpSpPr>
              <p:cNvPr id="11" name="Group 11"/>
              <p:cNvGrpSpPr/>
              <p:nvPr/>
            </p:nvGrpSpPr>
            <p:grpSpPr>
              <a:xfrm>
                <a:off x="5209593" y="4305302"/>
                <a:ext cx="3630834" cy="905422"/>
                <a:chOff x="0" y="-71055"/>
                <a:chExt cx="788863" cy="196719"/>
              </a:xfrm>
            </p:grpSpPr>
            <p:sp>
              <p:nvSpPr>
                <p:cNvPr id="12" name="Freeform 12"/>
                <p:cNvSpPr/>
                <p:nvPr/>
              </p:nvSpPr>
              <p:spPr>
                <a:xfrm>
                  <a:off x="0" y="-21388"/>
                  <a:ext cx="788863" cy="147052"/>
                </a:xfrm>
                <a:custGeom>
                  <a:avLst/>
                  <a:gdLst/>
                  <a:ahLst/>
                  <a:cxnLst/>
                  <a:rect l="l" t="t" r="r" b="b"/>
                  <a:pathLst>
                    <a:path w="788863" h="125664">
                      <a:moveTo>
                        <a:pt x="0" y="0"/>
                      </a:moveTo>
                      <a:lnTo>
                        <a:pt x="788863" y="0"/>
                      </a:lnTo>
                      <a:lnTo>
                        <a:pt x="788863" y="125664"/>
                      </a:lnTo>
                      <a:lnTo>
                        <a:pt x="0" y="125664"/>
                      </a:lnTo>
                      <a:close/>
                    </a:path>
                  </a:pathLst>
                </a:custGeom>
                <a:solidFill>
                  <a:srgbClr val="211919"/>
                </a:solidFill>
              </p:spPr>
            </p:sp>
            <p:sp>
              <p:nvSpPr>
                <p:cNvPr id="13" name="TextBox 13"/>
                <p:cNvSpPr txBox="1"/>
                <p:nvPr/>
              </p:nvSpPr>
              <p:spPr>
                <a:xfrm>
                  <a:off x="0" y="-71055"/>
                  <a:ext cx="788863" cy="196719"/>
                </a:xfrm>
                <a:prstGeom prst="rect">
                  <a:avLst/>
                </a:prstGeom>
              </p:spPr>
              <p:txBody>
                <a:bodyPr lIns="0" tIns="0" rIns="0" bIns="0" rtlCol="0" anchor="ctr"/>
                <a:lstStyle/>
                <a:p>
                  <a:pPr marL="0" lvl="1" indent="0" algn="ctr">
                    <a:lnSpc>
                      <a:spcPts val="4856"/>
                    </a:lnSpc>
                  </a:pPr>
                  <a:r>
                    <a:rPr lang="fa-IR" sz="3200" dirty="0">
                      <a:solidFill>
                        <a:schemeClr val="bg1"/>
                      </a:solidFill>
                      <a:cs typeface="B Nazanin" panose="00000400000000000000" pitchFamily="2" charset="-78"/>
                    </a:rPr>
                    <a:t>عوامل سبک زندگی</a:t>
                  </a:r>
                  <a:endParaRPr lang="en-US" sz="2961" dirty="0">
                    <a:solidFill>
                      <a:schemeClr val="bg1"/>
                    </a:solidFill>
                    <a:latin typeface="Gotham"/>
                    <a:ea typeface="Gotham"/>
                    <a:cs typeface="B Nazanin" panose="00000400000000000000" pitchFamily="2" charset="-78"/>
                    <a:sym typeface="Gotham"/>
                  </a:endParaRPr>
                </a:p>
              </p:txBody>
            </p:sp>
          </p:grpSp>
          <p:grpSp>
            <p:nvGrpSpPr>
              <p:cNvPr id="14" name="Group 14"/>
              <p:cNvGrpSpPr/>
              <p:nvPr/>
            </p:nvGrpSpPr>
            <p:grpSpPr>
              <a:xfrm>
                <a:off x="9392877" y="4305302"/>
                <a:ext cx="3630834" cy="905422"/>
                <a:chOff x="0" y="-71055"/>
                <a:chExt cx="788863" cy="196719"/>
              </a:xfrm>
            </p:grpSpPr>
            <p:sp>
              <p:nvSpPr>
                <p:cNvPr id="15" name="Freeform 15"/>
                <p:cNvSpPr/>
                <p:nvPr/>
              </p:nvSpPr>
              <p:spPr>
                <a:xfrm>
                  <a:off x="0" y="-21388"/>
                  <a:ext cx="788863" cy="147052"/>
                </a:xfrm>
                <a:custGeom>
                  <a:avLst/>
                  <a:gdLst/>
                  <a:ahLst/>
                  <a:cxnLst/>
                  <a:rect l="l" t="t" r="r" b="b"/>
                  <a:pathLst>
                    <a:path w="788863" h="125664">
                      <a:moveTo>
                        <a:pt x="0" y="0"/>
                      </a:moveTo>
                      <a:lnTo>
                        <a:pt x="788863" y="0"/>
                      </a:lnTo>
                      <a:lnTo>
                        <a:pt x="788863" y="125664"/>
                      </a:lnTo>
                      <a:lnTo>
                        <a:pt x="0" y="125664"/>
                      </a:lnTo>
                      <a:close/>
                    </a:path>
                  </a:pathLst>
                </a:custGeom>
                <a:solidFill>
                  <a:srgbClr val="211919"/>
                </a:solidFill>
              </p:spPr>
            </p:sp>
            <p:sp>
              <p:nvSpPr>
                <p:cNvPr id="16" name="TextBox 16"/>
                <p:cNvSpPr txBox="1"/>
                <p:nvPr/>
              </p:nvSpPr>
              <p:spPr>
                <a:xfrm>
                  <a:off x="0" y="-71055"/>
                  <a:ext cx="788863" cy="196719"/>
                </a:xfrm>
                <a:prstGeom prst="rect">
                  <a:avLst/>
                </a:prstGeom>
              </p:spPr>
              <p:txBody>
                <a:bodyPr lIns="0" tIns="0" rIns="0" bIns="0" rtlCol="0" anchor="ctr"/>
                <a:lstStyle/>
                <a:p>
                  <a:pPr marL="0" lvl="1" indent="0" algn="ctr">
                    <a:lnSpc>
                      <a:spcPts val="4856"/>
                    </a:lnSpc>
                  </a:pPr>
                  <a:r>
                    <a:rPr lang="fa-IR" sz="3200" dirty="0">
                      <a:solidFill>
                        <a:schemeClr val="bg1"/>
                      </a:solidFill>
                      <a:cs typeface="B Nazanin" panose="00000400000000000000" pitchFamily="2" charset="-78"/>
                    </a:rPr>
                    <a:t>عوامل مثبت</a:t>
                  </a:r>
                  <a:endParaRPr lang="en-US" sz="2961" dirty="0">
                    <a:solidFill>
                      <a:schemeClr val="bg1"/>
                    </a:solidFill>
                    <a:latin typeface="Gotham"/>
                    <a:ea typeface="Gotham"/>
                    <a:cs typeface="B Nazanin" panose="00000400000000000000" pitchFamily="2" charset="-78"/>
                    <a:sym typeface="Gotham"/>
                  </a:endParaRPr>
                </a:p>
              </p:txBody>
            </p:sp>
          </p:grp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grpSp>
        <p:nvGrpSpPr>
          <p:cNvPr id="3" name="Group 3"/>
          <p:cNvGrpSpPr>
            <a:grpSpLocks noChangeAspect="1"/>
          </p:cNvGrpSpPr>
          <p:nvPr/>
        </p:nvGrpSpPr>
        <p:grpSpPr>
          <a:xfrm rot="21285405" flipH="1">
            <a:off x="3255127" y="3981907"/>
            <a:ext cx="5657393" cy="5657393"/>
            <a:chOff x="0" y="0"/>
            <a:chExt cx="14187043" cy="14187043"/>
          </a:xfrm>
        </p:grpSpPr>
        <p:sp>
          <p:nvSpPr>
            <p:cNvPr id="4" name="Freeform 4"/>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3"/>
              <a:stretch>
                <a:fillRect l="-25000" r="-25000"/>
              </a:stretch>
            </a:blipFill>
          </p:spPr>
        </p:sp>
        <p:sp>
          <p:nvSpPr>
            <p:cNvPr id="5" name="Freeform 5"/>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4"/>
              <a:stretch>
                <a:fillRect/>
              </a:stretch>
            </a:blipFill>
          </p:spPr>
        </p:sp>
      </p:grpSp>
      <p:grpSp>
        <p:nvGrpSpPr>
          <p:cNvPr id="6" name="Group 6"/>
          <p:cNvGrpSpPr>
            <a:grpSpLocks noChangeAspect="1"/>
          </p:cNvGrpSpPr>
          <p:nvPr/>
        </p:nvGrpSpPr>
        <p:grpSpPr>
          <a:xfrm rot="344503" flipH="1">
            <a:off x="609600" y="656731"/>
            <a:ext cx="5657393" cy="5657393"/>
            <a:chOff x="0" y="0"/>
            <a:chExt cx="14187043" cy="14187043"/>
          </a:xfrm>
        </p:grpSpPr>
        <p:sp>
          <p:nvSpPr>
            <p:cNvPr id="7" name="Freeform 7"/>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5"/>
              <a:stretch>
                <a:fillRect l="-25046" r="-25046"/>
              </a:stretch>
            </a:blipFill>
          </p:spPr>
        </p:sp>
        <p:sp>
          <p:nvSpPr>
            <p:cNvPr id="8" name="Freeform 8"/>
            <p:cNvSpPr/>
            <p:nvPr/>
          </p:nvSpPr>
          <p:spPr>
            <a:xfrm>
              <a:off x="0" y="0"/>
              <a:ext cx="14187043" cy="14187043"/>
            </a:xfrm>
            <a:custGeom>
              <a:avLst/>
              <a:gdLst/>
              <a:ahLst/>
              <a:cxnLst/>
              <a:rect l="l" t="t" r="r" b="b"/>
              <a:pathLst>
                <a:path w="14187043" h="14187043">
                  <a:moveTo>
                    <a:pt x="14187043" y="14187043"/>
                  </a:moveTo>
                  <a:lnTo>
                    <a:pt x="0" y="14187043"/>
                  </a:lnTo>
                  <a:lnTo>
                    <a:pt x="0" y="0"/>
                  </a:lnTo>
                  <a:lnTo>
                    <a:pt x="14187043" y="0"/>
                  </a:lnTo>
                  <a:lnTo>
                    <a:pt x="14187043" y="14187043"/>
                  </a:lnTo>
                  <a:close/>
                </a:path>
              </a:pathLst>
            </a:custGeom>
            <a:blipFill>
              <a:blip r:embed="rId4"/>
              <a:stretch>
                <a:fillRect/>
              </a:stretch>
            </a:blipFill>
          </p:spPr>
        </p:sp>
      </p:grpSp>
      <p:grpSp>
        <p:nvGrpSpPr>
          <p:cNvPr id="28" name="Group 27"/>
          <p:cNvGrpSpPr/>
          <p:nvPr/>
        </p:nvGrpSpPr>
        <p:grpSpPr>
          <a:xfrm>
            <a:off x="9361321" y="3661480"/>
            <a:ext cx="7917717" cy="1645228"/>
            <a:chOff x="9269313" y="3784085"/>
            <a:chExt cx="8009725" cy="1645228"/>
          </a:xfrm>
        </p:grpSpPr>
        <p:sp>
          <p:nvSpPr>
            <p:cNvPr id="9" name="TextBox 9"/>
            <p:cNvSpPr txBox="1"/>
            <p:nvPr/>
          </p:nvSpPr>
          <p:spPr>
            <a:xfrm flipH="1">
              <a:off x="9269313" y="3787838"/>
              <a:ext cx="6980805" cy="1641475"/>
            </a:xfrm>
            <a:prstGeom prst="rect">
              <a:avLst/>
            </a:prstGeom>
          </p:spPr>
          <p:txBody>
            <a:bodyPr lIns="0" tIns="0" rIns="0" bIns="0" rtlCol="0" anchor="t">
              <a:spAutoFit/>
            </a:bodyPr>
            <a:lstStyle/>
            <a:p>
              <a:pPr algn="r" rtl="1">
                <a:lnSpc>
                  <a:spcPts val="3248"/>
                </a:lnSpc>
              </a:pPr>
              <a:r>
                <a:rPr lang="fa-IR" sz="2400" b="1" dirty="0">
                  <a:cs typeface="B Nazanin" panose="00000400000000000000" pitchFamily="2" charset="-78"/>
                </a:rPr>
                <a:t>کاهش اضطراب و تنش روانی</a:t>
              </a:r>
              <a:r>
                <a:rPr lang="fa-IR" sz="2400" b="1" dirty="0" smtClean="0">
                  <a:cs typeface="B Nazanin" panose="00000400000000000000" pitchFamily="2" charset="-78"/>
                </a:rPr>
                <a:t>: </a:t>
              </a:r>
              <a:r>
                <a:rPr lang="fa-IR" sz="2400" dirty="0" smtClean="0">
                  <a:cs typeface="B Nazanin" panose="00000400000000000000" pitchFamily="2" charset="-78"/>
                </a:rPr>
                <a:t>ورزش </a:t>
              </a:r>
              <a:r>
                <a:rPr lang="fa-IR" sz="2400" dirty="0">
                  <a:cs typeface="B Nazanin" panose="00000400000000000000" pitchFamily="2" charset="-78"/>
                </a:rPr>
                <a:t>با افزایش ترشح اندورفین‌ها و کاهش سطح کورتیزول (هورمون استرس)، ذهن را آرام کرده و زمینه را برای خوابی آسان‌تر فراهم می‌آورد. یک جلسه فعالیت بدنی با شدت متوسط تا شدید می‌تواند بلافاصله احساس اضطراب را کاهش دهد.</a:t>
              </a:r>
              <a:endParaRPr lang="en-US" sz="2320" dirty="0">
                <a:solidFill>
                  <a:srgbClr val="281C22"/>
                </a:solidFill>
                <a:latin typeface="Gotham"/>
                <a:ea typeface="Gotham"/>
                <a:cs typeface="B Nazanin" panose="00000400000000000000" pitchFamily="2" charset="-78"/>
                <a:sym typeface="Gotham"/>
              </a:endParaRPr>
            </a:p>
          </p:txBody>
        </p:sp>
        <p:sp>
          <p:nvSpPr>
            <p:cNvPr id="13" name="Freeform 13"/>
            <p:cNvSpPr/>
            <p:nvPr/>
          </p:nvSpPr>
          <p:spPr>
            <a:xfrm flipH="1">
              <a:off x="16402180" y="3835463"/>
              <a:ext cx="876858" cy="8768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11919"/>
            </a:solidFill>
          </p:spPr>
        </p:sp>
        <p:sp>
          <p:nvSpPr>
            <p:cNvPr id="14" name="TextBox 14"/>
            <p:cNvSpPr txBox="1"/>
            <p:nvPr/>
          </p:nvSpPr>
          <p:spPr>
            <a:xfrm flipH="1">
              <a:off x="16484386" y="3784085"/>
              <a:ext cx="712447" cy="846031"/>
            </a:xfrm>
            <a:prstGeom prst="rect">
              <a:avLst/>
            </a:prstGeom>
          </p:spPr>
          <p:txBody>
            <a:bodyPr lIns="0" tIns="0" rIns="0" bIns="0" rtlCol="0" anchor="ctr"/>
            <a:lstStyle/>
            <a:p>
              <a:pPr marL="0" lvl="1" indent="0" algn="ctr">
                <a:lnSpc>
                  <a:spcPts val="4856"/>
                </a:lnSpc>
              </a:pPr>
              <a:r>
                <a:rPr lang="en-US" sz="2961" b="1" dirty="0">
                  <a:solidFill>
                    <a:srgbClr val="F7F3E8"/>
                  </a:solidFill>
                  <a:latin typeface="Gotham Bold"/>
                  <a:ea typeface="Gotham Bold"/>
                  <a:cs typeface="Gotham Bold"/>
                  <a:sym typeface="Gotham Bold"/>
                </a:rPr>
                <a:t>01</a:t>
              </a:r>
            </a:p>
          </p:txBody>
        </p:sp>
      </p:grpSp>
      <p:grpSp>
        <p:nvGrpSpPr>
          <p:cNvPr id="29" name="Group 28"/>
          <p:cNvGrpSpPr/>
          <p:nvPr/>
        </p:nvGrpSpPr>
        <p:grpSpPr>
          <a:xfrm>
            <a:off x="9372600" y="5635400"/>
            <a:ext cx="7917717" cy="2055597"/>
            <a:chOff x="9269313" y="5283080"/>
            <a:chExt cx="8009725" cy="2055597"/>
          </a:xfrm>
        </p:grpSpPr>
        <p:sp>
          <p:nvSpPr>
            <p:cNvPr id="10" name="TextBox 10"/>
            <p:cNvSpPr txBox="1"/>
            <p:nvPr/>
          </p:nvSpPr>
          <p:spPr>
            <a:xfrm flipH="1">
              <a:off x="9269313" y="5286833"/>
              <a:ext cx="6980805" cy="2051844"/>
            </a:xfrm>
            <a:prstGeom prst="rect">
              <a:avLst/>
            </a:prstGeom>
          </p:spPr>
          <p:txBody>
            <a:bodyPr lIns="0" tIns="0" rIns="0" bIns="0" rtlCol="0" anchor="t">
              <a:spAutoFit/>
            </a:bodyPr>
            <a:lstStyle/>
            <a:p>
              <a:pPr algn="r" rtl="1">
                <a:lnSpc>
                  <a:spcPts val="3248"/>
                </a:lnSpc>
              </a:pPr>
              <a:r>
                <a:rPr lang="fa-IR" sz="2400" b="1" dirty="0">
                  <a:cs typeface="B Nazanin" panose="00000400000000000000" pitchFamily="2" charset="-78"/>
                </a:rPr>
                <a:t>تنظیم ریتم شبانه‌روزی (سیرکادین)</a:t>
              </a:r>
              <a:r>
                <a:rPr lang="fa-IR" sz="2400" dirty="0">
                  <a:cs typeface="B Nazanin" panose="00000400000000000000" pitchFamily="2" charset="-78"/>
                </a:rPr>
                <a:t>: فعالیت بدنی، به‌ویژه وقتی در ساعات صبح یا اوایل روز انجام شود، به هماهنگ‌سازی ساعت بیولوژیکی بدن با چرخه روز و شب کمک می‌کند. ورزش با افزایش دمای مرکزی بدن در طول روز و کاهش تدریجی آن در شب، سیگنال طبیعی خواب‌آوری را به مغز ارسال می‌کند.</a:t>
              </a:r>
              <a:endParaRPr lang="en-US" sz="2320" dirty="0">
                <a:solidFill>
                  <a:srgbClr val="281C22"/>
                </a:solidFill>
                <a:latin typeface="Gotham"/>
                <a:ea typeface="Gotham"/>
                <a:cs typeface="B Nazanin" panose="00000400000000000000" pitchFamily="2" charset="-78"/>
                <a:sym typeface="Gotham"/>
              </a:endParaRPr>
            </a:p>
          </p:txBody>
        </p:sp>
        <p:sp>
          <p:nvSpPr>
            <p:cNvPr id="16" name="Freeform 16"/>
            <p:cNvSpPr/>
            <p:nvPr/>
          </p:nvSpPr>
          <p:spPr>
            <a:xfrm flipH="1">
              <a:off x="16402180" y="5334458"/>
              <a:ext cx="876858" cy="8768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11919"/>
            </a:solidFill>
          </p:spPr>
        </p:sp>
        <p:sp>
          <p:nvSpPr>
            <p:cNvPr id="17" name="TextBox 17"/>
            <p:cNvSpPr txBox="1"/>
            <p:nvPr/>
          </p:nvSpPr>
          <p:spPr>
            <a:xfrm flipH="1">
              <a:off x="16484386" y="5283080"/>
              <a:ext cx="712447" cy="846031"/>
            </a:xfrm>
            <a:prstGeom prst="rect">
              <a:avLst/>
            </a:prstGeom>
          </p:spPr>
          <p:txBody>
            <a:bodyPr lIns="0" tIns="0" rIns="0" bIns="0" rtlCol="0" anchor="ctr"/>
            <a:lstStyle/>
            <a:p>
              <a:pPr marL="0" lvl="1" indent="0" algn="ctr">
                <a:lnSpc>
                  <a:spcPts val="4856"/>
                </a:lnSpc>
              </a:pPr>
              <a:r>
                <a:rPr lang="en-US" sz="2961" b="1" dirty="0">
                  <a:solidFill>
                    <a:srgbClr val="F7F3E8"/>
                  </a:solidFill>
                  <a:latin typeface="Gotham Bold"/>
                  <a:ea typeface="Gotham Bold"/>
                  <a:cs typeface="Gotham Bold"/>
                  <a:sym typeface="Gotham Bold"/>
                </a:rPr>
                <a:t>02</a:t>
              </a:r>
            </a:p>
          </p:txBody>
        </p:sp>
      </p:grpSp>
      <p:grpSp>
        <p:nvGrpSpPr>
          <p:cNvPr id="31" name="Group 30"/>
          <p:cNvGrpSpPr/>
          <p:nvPr/>
        </p:nvGrpSpPr>
        <p:grpSpPr>
          <a:xfrm>
            <a:off x="9361321" y="8023441"/>
            <a:ext cx="7917717" cy="1234859"/>
            <a:chOff x="9269313" y="6786247"/>
            <a:chExt cx="8009725" cy="1234859"/>
          </a:xfrm>
        </p:grpSpPr>
        <p:sp>
          <p:nvSpPr>
            <p:cNvPr id="11" name="TextBox 11"/>
            <p:cNvSpPr txBox="1"/>
            <p:nvPr/>
          </p:nvSpPr>
          <p:spPr>
            <a:xfrm flipH="1">
              <a:off x="9269313" y="6790000"/>
              <a:ext cx="6980805" cy="1231106"/>
            </a:xfrm>
            <a:prstGeom prst="rect">
              <a:avLst/>
            </a:prstGeom>
          </p:spPr>
          <p:txBody>
            <a:bodyPr lIns="0" tIns="0" rIns="0" bIns="0" rtlCol="0" anchor="t">
              <a:spAutoFit/>
            </a:bodyPr>
            <a:lstStyle/>
            <a:p>
              <a:pPr algn="r" rtl="1">
                <a:lnSpc>
                  <a:spcPts val="3248"/>
                </a:lnSpc>
              </a:pPr>
              <a:r>
                <a:rPr lang="fa-IR" sz="2400" b="1" dirty="0">
                  <a:cs typeface="B Nazanin" panose="00000400000000000000" pitchFamily="2" charset="-78"/>
                </a:rPr>
                <a:t>افزایش نیاز فیزیولوژیک به استراحت</a:t>
              </a:r>
              <a:r>
                <a:rPr lang="fa-IR" sz="2400" dirty="0">
                  <a:cs typeface="B Nazanin" panose="00000400000000000000" pitchFamily="2" charset="-78"/>
                </a:rPr>
                <a:t>: فعالیت بدنی باعث مصرف انرژی، خستگی سالم عضلانی و افزایش نیاز بدن به بازسازی و ترمیم در طول خواب می‌شود.</a:t>
              </a:r>
              <a:endParaRPr lang="en-US" sz="2320" dirty="0">
                <a:solidFill>
                  <a:srgbClr val="281C22"/>
                </a:solidFill>
                <a:latin typeface="Gotham"/>
                <a:ea typeface="Gotham"/>
                <a:cs typeface="B Nazanin" panose="00000400000000000000" pitchFamily="2" charset="-78"/>
                <a:sym typeface="Gotham"/>
              </a:endParaRPr>
            </a:p>
          </p:txBody>
        </p:sp>
        <p:sp>
          <p:nvSpPr>
            <p:cNvPr id="19" name="Freeform 19"/>
            <p:cNvSpPr/>
            <p:nvPr/>
          </p:nvSpPr>
          <p:spPr>
            <a:xfrm flipH="1">
              <a:off x="16402180" y="6837625"/>
              <a:ext cx="876858" cy="8768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11919"/>
            </a:solidFill>
          </p:spPr>
        </p:sp>
        <p:sp>
          <p:nvSpPr>
            <p:cNvPr id="20" name="TextBox 20"/>
            <p:cNvSpPr txBox="1"/>
            <p:nvPr/>
          </p:nvSpPr>
          <p:spPr>
            <a:xfrm flipH="1">
              <a:off x="16484386" y="6786247"/>
              <a:ext cx="712447" cy="846031"/>
            </a:xfrm>
            <a:prstGeom prst="rect">
              <a:avLst/>
            </a:prstGeom>
          </p:spPr>
          <p:txBody>
            <a:bodyPr lIns="0" tIns="0" rIns="0" bIns="0" rtlCol="0" anchor="ctr"/>
            <a:lstStyle/>
            <a:p>
              <a:pPr marL="0" lvl="1" indent="0" algn="ctr">
                <a:lnSpc>
                  <a:spcPts val="4856"/>
                </a:lnSpc>
              </a:pPr>
              <a:r>
                <a:rPr lang="en-US" sz="2961" b="1" dirty="0">
                  <a:solidFill>
                    <a:srgbClr val="F7F3E8"/>
                  </a:solidFill>
                  <a:latin typeface="Gotham Bold"/>
                  <a:ea typeface="Gotham Bold"/>
                  <a:cs typeface="Gotham Bold"/>
                  <a:sym typeface="Gotham Bold"/>
                </a:rPr>
                <a:t>03</a:t>
              </a:r>
            </a:p>
          </p:txBody>
        </p:sp>
      </p:grpSp>
      <p:sp>
        <p:nvSpPr>
          <p:cNvPr id="21" name="TextBox 21"/>
          <p:cNvSpPr txBox="1"/>
          <p:nvPr/>
        </p:nvSpPr>
        <p:spPr>
          <a:xfrm flipH="1">
            <a:off x="7031393" y="1022509"/>
            <a:ext cx="9984329" cy="2215991"/>
          </a:xfrm>
          <a:prstGeom prst="rect">
            <a:avLst/>
          </a:prstGeom>
        </p:spPr>
        <p:txBody>
          <a:bodyPr lIns="0" tIns="0" rIns="0" bIns="0" rtlCol="0" anchor="t">
            <a:spAutoFit/>
          </a:bodyPr>
          <a:lstStyle/>
          <a:p>
            <a:pPr lvl="0" algn="r"/>
            <a:r>
              <a:rPr lang="fa-IR" sz="7200" b="1" dirty="0">
                <a:cs typeface="B Sina" panose="00000700000000000000" pitchFamily="2" charset="-78"/>
              </a:rPr>
              <a:t>نقش </a:t>
            </a:r>
            <a:r>
              <a:rPr lang="fa-IR" sz="7200" b="1" dirty="0" smtClean="0">
                <a:cs typeface="B Sina" panose="00000700000000000000" pitchFamily="2" charset="-78"/>
              </a:rPr>
              <a:t>فعالیت بدنی در </a:t>
            </a:r>
            <a:r>
              <a:rPr lang="fa-IR" sz="7200" b="1" dirty="0">
                <a:cs typeface="B Sina" panose="00000700000000000000" pitchFamily="2" charset="-78"/>
              </a:rPr>
              <a:t>بهبود </a:t>
            </a:r>
            <a:r>
              <a:rPr lang="fa-IR" sz="7200" b="1" dirty="0" smtClean="0">
                <a:cs typeface="B Sina" panose="00000700000000000000" pitchFamily="2" charset="-78"/>
              </a:rPr>
              <a:t>کیفیت خواب</a:t>
            </a:r>
            <a:endParaRPr lang="en-US" sz="7200" i="1" dirty="0">
              <a:solidFill>
                <a:srgbClr val="211919"/>
              </a:solidFill>
              <a:latin typeface="Anton Italics"/>
              <a:ea typeface="Anton Italics"/>
              <a:cs typeface="B Sina" panose="00000700000000000000" pitchFamily="2" charset="-78"/>
              <a:sym typeface="Anton Itali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grpSp>
        <p:nvGrpSpPr>
          <p:cNvPr id="8" name="Group 7"/>
          <p:cNvGrpSpPr/>
          <p:nvPr/>
        </p:nvGrpSpPr>
        <p:grpSpPr>
          <a:xfrm flipH="1">
            <a:off x="-1295400" y="-782465"/>
            <a:ext cx="18090959" cy="14785202"/>
            <a:chOff x="1467001" y="-782465"/>
            <a:chExt cx="18090959" cy="14785202"/>
          </a:xfrm>
        </p:grpSpPr>
        <p:sp>
          <p:nvSpPr>
            <p:cNvPr id="3" name="Freeform 3"/>
            <p:cNvSpPr/>
            <p:nvPr/>
          </p:nvSpPr>
          <p:spPr>
            <a:xfrm flipH="1">
              <a:off x="11534873" y="1913154"/>
              <a:ext cx="8023087" cy="12089583"/>
            </a:xfrm>
            <a:custGeom>
              <a:avLst/>
              <a:gdLst/>
              <a:ahLst/>
              <a:cxnLst/>
              <a:rect l="l" t="t" r="r" b="b"/>
              <a:pathLst>
                <a:path w="8023087" h="12089583">
                  <a:moveTo>
                    <a:pt x="8023087" y="0"/>
                  </a:moveTo>
                  <a:lnTo>
                    <a:pt x="0" y="0"/>
                  </a:lnTo>
                  <a:lnTo>
                    <a:pt x="0" y="12089583"/>
                  </a:lnTo>
                  <a:lnTo>
                    <a:pt x="8023087" y="12089583"/>
                  </a:lnTo>
                  <a:lnTo>
                    <a:pt x="8023087"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0683050" y="-782465"/>
              <a:ext cx="1994146" cy="1986894"/>
            </a:xfrm>
            <a:custGeom>
              <a:avLst/>
              <a:gdLst/>
              <a:ahLst/>
              <a:cxnLst/>
              <a:rect l="l" t="t" r="r" b="b"/>
              <a:pathLst>
                <a:path w="1994146" h="1986894">
                  <a:moveTo>
                    <a:pt x="0" y="0"/>
                  </a:moveTo>
                  <a:lnTo>
                    <a:pt x="1994145" y="0"/>
                  </a:lnTo>
                  <a:lnTo>
                    <a:pt x="1994145" y="1986894"/>
                  </a:lnTo>
                  <a:lnTo>
                    <a:pt x="0" y="198689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7" name="Group 6"/>
            <p:cNvGrpSpPr/>
            <p:nvPr/>
          </p:nvGrpSpPr>
          <p:grpSpPr>
            <a:xfrm>
              <a:off x="1467001" y="1846479"/>
              <a:ext cx="10596842" cy="6753048"/>
              <a:chOff x="1467001" y="1846479"/>
              <a:chExt cx="10596842" cy="6753048"/>
            </a:xfrm>
          </p:grpSpPr>
          <p:sp>
            <p:nvSpPr>
              <p:cNvPr id="5" name="TextBox 5"/>
              <p:cNvSpPr txBox="1"/>
              <p:nvPr/>
            </p:nvSpPr>
            <p:spPr>
              <a:xfrm>
                <a:off x="1467001" y="4229100"/>
                <a:ext cx="10596842" cy="4370427"/>
              </a:xfrm>
              <a:prstGeom prst="rect">
                <a:avLst/>
              </a:prstGeom>
            </p:spPr>
            <p:txBody>
              <a:bodyPr wrap="square" lIns="0" tIns="0" rIns="0" bIns="0" rtlCol="0" anchor="t">
                <a:spAutoFit/>
              </a:bodyPr>
              <a:lstStyle/>
              <a:p>
                <a:pPr algn="r" rtl="1"/>
                <a:r>
                  <a:rPr lang="fa-IR" sz="2800" dirty="0">
                    <a:cs typeface="B Nazanin" panose="00000400000000000000" pitchFamily="2" charset="-78"/>
                  </a:rPr>
                  <a:t>فعالیت بدنی از چند مکانیسم فیزیولوژیک کیفیت خواب را بهبود می‌بخشد: ورزش با افزایش موقت دمای مرکزی بدن و سپس کاهش تدریجی آن پس از فعالیت، قوی‌ترین محرک طبیعی برای شروع خواب را ایجاد می‌کند (به‌شرط انجام در صبح یا بعدازظهر). از نظر هورمونی، ورزش منظم با شدت متوسط، اوج شبانه ملاتونین را تقویت کرده، سطح کورتیزول (هورمون استرس) را کاهش می‌دهد و با افزایش سروتونین (پیش‌ماده ملاتونین) چرخه خواب-بیداری را تنظیم می‌کند. همچنین ورزش فعالیت سیستم عصبی سمپاتیک (برانگیزاننده) را کاهش و پاراسمپاتیک (آرام‌بخش) را افزایش می‌دهد که به کاهش ضربان قلب و آرامش شبانه کمک می‌کند. مهم‌تر اینکه، ورزش هوازی منظم تنها راه شناخته‌شده برای افزایش خواب عمیق (</a:t>
                </a:r>
                <a:r>
                  <a:rPr lang="en-US" sz="2400" dirty="0">
                    <a:cs typeface="B Nazanin" panose="00000400000000000000" pitchFamily="2" charset="-78"/>
                  </a:rPr>
                  <a:t>Slow-Wave </a:t>
                </a:r>
                <a:r>
                  <a:rPr lang="en-US" sz="2400" dirty="0" smtClean="0">
                    <a:cs typeface="B Nazanin" panose="00000400000000000000" pitchFamily="2" charset="-78"/>
                  </a:rPr>
                  <a:t>Sleep</a:t>
                </a:r>
                <a:r>
                  <a:rPr lang="fa-IR" sz="2800" dirty="0" smtClean="0">
                    <a:cs typeface="B Nazanin" panose="00000400000000000000" pitchFamily="2" charset="-78"/>
                  </a:rPr>
                  <a:t>) در </a:t>
                </a:r>
                <a:r>
                  <a:rPr lang="fa-IR" sz="2800" dirty="0">
                    <a:cs typeface="B Nazanin" panose="00000400000000000000" pitchFamily="2" charset="-78"/>
                  </a:rPr>
                  <a:t>بزرگسالان است که برای ترمیم بدن ضروری بوده و به به‌خواب‌رفتن سریع‌تر، خواب عمیق‌تر و بیداری‌های کمتر در طول شب منجر می‌شود.</a:t>
                </a:r>
              </a:p>
            </p:txBody>
          </p:sp>
          <p:sp>
            <p:nvSpPr>
              <p:cNvPr id="6" name="TextBox 6"/>
              <p:cNvSpPr txBox="1"/>
              <p:nvPr/>
            </p:nvSpPr>
            <p:spPr>
              <a:xfrm>
                <a:off x="1467002" y="1846479"/>
                <a:ext cx="9861359" cy="2215991"/>
              </a:xfrm>
              <a:prstGeom prst="rect">
                <a:avLst/>
              </a:prstGeom>
            </p:spPr>
            <p:txBody>
              <a:bodyPr wrap="square" lIns="0" tIns="0" rIns="0" bIns="0" rtlCol="0" anchor="t">
                <a:spAutoFit/>
              </a:bodyPr>
              <a:lstStyle/>
              <a:p>
                <a:pPr lvl="0" algn="r"/>
                <a:r>
                  <a:rPr lang="fa-IR" sz="7200" i="1" dirty="0">
                    <a:cs typeface="B Sina" panose="00000700000000000000" pitchFamily="2" charset="-78"/>
                  </a:rPr>
                  <a:t>اثرات فیزیولوژیک فعالیت بدنی بر فرآیند خواب</a:t>
                </a:r>
                <a:endParaRPr lang="en-US" sz="7200" i="1" dirty="0">
                  <a:solidFill>
                    <a:srgbClr val="211919"/>
                  </a:solidFill>
                  <a:latin typeface="Anton Italics"/>
                  <a:ea typeface="Anton Italics"/>
                  <a:cs typeface="B Sina" panose="00000700000000000000" pitchFamily="2" charset="-78"/>
                  <a:sym typeface="Anton Italics"/>
                </a:endParaRPr>
              </a:p>
            </p:txBody>
          </p:sp>
        </p:grpSp>
      </p:grpSp>
    </p:spTree>
    <p:extLst>
      <p:ext uri="{BB962C8B-B14F-4D97-AF65-F5344CB8AC3E}">
        <p14:creationId xmlns:p14="http://schemas.microsoft.com/office/powerpoint/2010/main" val="4218299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12888" r="-12888"/>
            </a:stretch>
          </a:blipFill>
        </p:spPr>
      </p:sp>
      <p:sp>
        <p:nvSpPr>
          <p:cNvPr id="3" name="Freeform 3"/>
          <p:cNvSpPr/>
          <p:nvPr/>
        </p:nvSpPr>
        <p:spPr>
          <a:xfrm>
            <a:off x="-1229985" y="2330513"/>
            <a:ext cx="3307008" cy="3337348"/>
          </a:xfrm>
          <a:custGeom>
            <a:avLst/>
            <a:gdLst/>
            <a:ahLst/>
            <a:cxnLst/>
            <a:rect l="l" t="t" r="r" b="b"/>
            <a:pathLst>
              <a:path w="3307008" h="3337348">
                <a:moveTo>
                  <a:pt x="0" y="0"/>
                </a:moveTo>
                <a:lnTo>
                  <a:pt x="3307008" y="0"/>
                </a:lnTo>
                <a:lnTo>
                  <a:pt x="3307008" y="3337348"/>
                </a:lnTo>
                <a:lnTo>
                  <a:pt x="0" y="333734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0" y="0"/>
            <a:ext cx="18288000" cy="5341314"/>
            <a:chOff x="0" y="0"/>
            <a:chExt cx="12435541" cy="3632006"/>
          </a:xfrm>
        </p:grpSpPr>
        <p:sp>
          <p:nvSpPr>
            <p:cNvPr id="5" name="Freeform 5"/>
            <p:cNvSpPr/>
            <p:nvPr/>
          </p:nvSpPr>
          <p:spPr>
            <a:xfrm>
              <a:off x="1245" y="0"/>
              <a:ext cx="12434047" cy="3632006"/>
            </a:xfrm>
            <a:custGeom>
              <a:avLst/>
              <a:gdLst/>
              <a:ahLst/>
              <a:cxnLst/>
              <a:rect l="l" t="t" r="r" b="b"/>
              <a:pathLst>
                <a:path w="12434047" h="3632006">
                  <a:moveTo>
                    <a:pt x="12405659" y="2959546"/>
                  </a:moveTo>
                  <a:cubicBezTo>
                    <a:pt x="12211175" y="2940132"/>
                    <a:pt x="12120531" y="3007892"/>
                    <a:pt x="11792822" y="3012650"/>
                  </a:cubicBezTo>
                  <a:cubicBezTo>
                    <a:pt x="11635690" y="2919385"/>
                    <a:pt x="11702676" y="3003133"/>
                    <a:pt x="11339109" y="2975344"/>
                  </a:cubicBezTo>
                  <a:cubicBezTo>
                    <a:pt x="11315202" y="3001611"/>
                    <a:pt x="11308976" y="2970205"/>
                    <a:pt x="11308728" y="2962782"/>
                  </a:cubicBezTo>
                  <a:cubicBezTo>
                    <a:pt x="11294534" y="2952504"/>
                    <a:pt x="11245975" y="2992284"/>
                    <a:pt x="11296028" y="2973251"/>
                  </a:cubicBezTo>
                  <a:cubicBezTo>
                    <a:pt x="11372726" y="3042723"/>
                    <a:pt x="10940428" y="2917672"/>
                    <a:pt x="10781802" y="2946604"/>
                  </a:cubicBezTo>
                  <a:cubicBezTo>
                    <a:pt x="10479742" y="2958785"/>
                    <a:pt x="10146056" y="2974583"/>
                    <a:pt x="9909238" y="3077746"/>
                  </a:cubicBezTo>
                  <a:cubicBezTo>
                    <a:pt x="9841006" y="3059092"/>
                    <a:pt x="9909985" y="3076413"/>
                    <a:pt x="9708030" y="3115622"/>
                  </a:cubicBezTo>
                  <a:cubicBezTo>
                    <a:pt x="9655736" y="3150644"/>
                    <a:pt x="9562851" y="3084788"/>
                    <a:pt x="9479181" y="3163397"/>
                  </a:cubicBezTo>
                  <a:cubicBezTo>
                    <a:pt x="9512549" y="3248668"/>
                    <a:pt x="9290673" y="3204700"/>
                    <a:pt x="9114367" y="3371245"/>
                  </a:cubicBezTo>
                  <a:cubicBezTo>
                    <a:pt x="9055349" y="3338888"/>
                    <a:pt x="8910420" y="3462035"/>
                    <a:pt x="8305302" y="3451757"/>
                  </a:cubicBezTo>
                  <a:cubicBezTo>
                    <a:pt x="8245538" y="3532460"/>
                    <a:pt x="8296338" y="3403792"/>
                    <a:pt x="8241802" y="3424158"/>
                  </a:cubicBezTo>
                  <a:cubicBezTo>
                    <a:pt x="8088904" y="3435579"/>
                    <a:pt x="8003740" y="3508478"/>
                    <a:pt x="7920816" y="3473455"/>
                  </a:cubicBezTo>
                  <a:cubicBezTo>
                    <a:pt x="7776135" y="3494012"/>
                    <a:pt x="7543551" y="3385520"/>
                    <a:pt x="7381689" y="3387043"/>
                  </a:cubicBezTo>
                  <a:cubicBezTo>
                    <a:pt x="7140389" y="3320805"/>
                    <a:pt x="6999195" y="3458990"/>
                    <a:pt x="6695640" y="3512094"/>
                  </a:cubicBezTo>
                  <a:cubicBezTo>
                    <a:pt x="6019551" y="3423397"/>
                    <a:pt x="5923430" y="3564246"/>
                    <a:pt x="5126318" y="3632006"/>
                  </a:cubicBezTo>
                  <a:cubicBezTo>
                    <a:pt x="4874061" y="3623821"/>
                    <a:pt x="4677834" y="3480498"/>
                    <a:pt x="4372785" y="3466984"/>
                  </a:cubicBezTo>
                  <a:cubicBezTo>
                    <a:pt x="4333440" y="3426633"/>
                    <a:pt x="4180043" y="3499912"/>
                    <a:pt x="4128248" y="3454803"/>
                  </a:cubicBezTo>
                  <a:cubicBezTo>
                    <a:pt x="4090396" y="3389898"/>
                    <a:pt x="4041340" y="3441479"/>
                    <a:pt x="4029885" y="3435769"/>
                  </a:cubicBezTo>
                  <a:cubicBezTo>
                    <a:pt x="3967381" y="3391230"/>
                    <a:pt x="3934511" y="3415784"/>
                    <a:pt x="3827681" y="3388375"/>
                  </a:cubicBezTo>
                  <a:cubicBezTo>
                    <a:pt x="3633446" y="3354495"/>
                    <a:pt x="3506943" y="3357731"/>
                    <a:pt x="3384177" y="3241054"/>
                  </a:cubicBezTo>
                  <a:cubicBezTo>
                    <a:pt x="3326155" y="3262182"/>
                    <a:pt x="3053977" y="3227731"/>
                    <a:pt x="2953124" y="3157306"/>
                  </a:cubicBezTo>
                  <a:cubicBezTo>
                    <a:pt x="2934946" y="3126091"/>
                    <a:pt x="2850528" y="3225828"/>
                    <a:pt x="2867959" y="3139605"/>
                  </a:cubicBezTo>
                  <a:cubicBezTo>
                    <a:pt x="2808195" y="3140937"/>
                    <a:pt x="2781549" y="3157306"/>
                    <a:pt x="2764865" y="3113719"/>
                  </a:cubicBezTo>
                  <a:cubicBezTo>
                    <a:pt x="2720042" y="3096589"/>
                    <a:pt x="2661771" y="3083646"/>
                    <a:pt x="2616948" y="3118287"/>
                  </a:cubicBezTo>
                  <a:cubicBezTo>
                    <a:pt x="2571128" y="3123807"/>
                    <a:pt x="2624667" y="3053954"/>
                    <a:pt x="2531783" y="3099063"/>
                  </a:cubicBezTo>
                  <a:cubicBezTo>
                    <a:pt x="2425700" y="2949459"/>
                    <a:pt x="2227232" y="3064803"/>
                    <a:pt x="2062381" y="2976296"/>
                  </a:cubicBezTo>
                  <a:cubicBezTo>
                    <a:pt x="1778997" y="2978770"/>
                    <a:pt x="1358651" y="3018360"/>
                    <a:pt x="1035673" y="3048434"/>
                  </a:cubicBezTo>
                  <a:cubicBezTo>
                    <a:pt x="830481" y="2944700"/>
                    <a:pt x="471145" y="2888931"/>
                    <a:pt x="200710" y="2925666"/>
                  </a:cubicBezTo>
                  <a:cubicBezTo>
                    <a:pt x="-53569" y="2791098"/>
                    <a:pt x="36855" y="3406077"/>
                    <a:pt x="0" y="139898"/>
                  </a:cubicBezTo>
                  <a:cubicBezTo>
                    <a:pt x="123514" y="-22606"/>
                    <a:pt x="-255753" y="12753"/>
                    <a:pt x="1602442" y="7043"/>
                  </a:cubicBezTo>
                  <a:cubicBezTo>
                    <a:pt x="4436285" y="-762"/>
                    <a:pt x="7553512" y="22840"/>
                    <a:pt x="10618445" y="0"/>
                  </a:cubicBezTo>
                  <a:cubicBezTo>
                    <a:pt x="11189198" y="12182"/>
                    <a:pt x="11694957" y="9136"/>
                    <a:pt x="12224871" y="1523"/>
                  </a:cubicBezTo>
                  <a:cubicBezTo>
                    <a:pt x="12486620" y="49107"/>
                    <a:pt x="12363575" y="-157988"/>
                    <a:pt x="12434047" y="1367379"/>
                  </a:cubicBezTo>
                  <a:cubicBezTo>
                    <a:pt x="12388477" y="1911362"/>
                    <a:pt x="12435566" y="2465242"/>
                    <a:pt x="12405659" y="2959546"/>
                  </a:cubicBezTo>
                  <a:close/>
                </a:path>
              </a:pathLst>
            </a:custGeom>
            <a:blipFill>
              <a:blip r:embed="rId5"/>
              <a:stretch>
                <a:fillRect l="427" t="-105698" r="419" b="-13018"/>
              </a:stretch>
            </a:blipFill>
          </p:spPr>
        </p:sp>
      </p:grpSp>
      <p:sp>
        <p:nvSpPr>
          <p:cNvPr id="6" name="TextBox 6"/>
          <p:cNvSpPr txBox="1"/>
          <p:nvPr/>
        </p:nvSpPr>
        <p:spPr>
          <a:xfrm>
            <a:off x="2743200" y="5734536"/>
            <a:ext cx="12801600" cy="961802"/>
          </a:xfrm>
          <a:prstGeom prst="rect">
            <a:avLst/>
          </a:prstGeom>
        </p:spPr>
        <p:txBody>
          <a:bodyPr wrap="square" lIns="0" tIns="0" rIns="0" bIns="0" rtlCol="0" anchor="t">
            <a:spAutoFit/>
          </a:bodyPr>
          <a:lstStyle/>
          <a:p>
            <a:pPr lvl="0" algn="ctr">
              <a:lnSpc>
                <a:spcPts val="7514"/>
              </a:lnSpc>
            </a:pPr>
            <a:r>
              <a:rPr lang="fa-IR" sz="7200" b="1" dirty="0">
                <a:cs typeface="B Sina" panose="00000700000000000000" pitchFamily="2" charset="-78"/>
              </a:rPr>
              <a:t>نتایج تحقیقات و مطالعات علمی</a:t>
            </a:r>
            <a:endParaRPr lang="en-US" sz="6894" i="1" dirty="0">
              <a:solidFill>
                <a:srgbClr val="211919"/>
              </a:solidFill>
              <a:latin typeface="Anton Italics"/>
              <a:ea typeface="Anton Italics"/>
              <a:cs typeface="B Sina" panose="00000700000000000000" pitchFamily="2" charset="-78"/>
              <a:sym typeface="Anton Italics"/>
            </a:endParaRPr>
          </a:p>
        </p:txBody>
      </p:sp>
      <p:sp>
        <p:nvSpPr>
          <p:cNvPr id="7" name="TextBox 7"/>
          <p:cNvSpPr txBox="1"/>
          <p:nvPr/>
        </p:nvSpPr>
        <p:spPr>
          <a:xfrm>
            <a:off x="1752600" y="6776467"/>
            <a:ext cx="14782800" cy="2769989"/>
          </a:xfrm>
          <a:prstGeom prst="rect">
            <a:avLst/>
          </a:prstGeom>
        </p:spPr>
        <p:txBody>
          <a:bodyPr wrap="square" lIns="0" tIns="0" rIns="0" bIns="0" rtlCol="0" anchor="t">
            <a:spAutoFit/>
          </a:bodyPr>
          <a:lstStyle/>
          <a:p>
            <a:pPr algn="r" rtl="1">
              <a:lnSpc>
                <a:spcPts val="3637"/>
              </a:lnSpc>
            </a:pPr>
            <a:r>
              <a:rPr lang="fa-IR" sz="2800" dirty="0">
                <a:cs typeface="B Nazanin" panose="00000400000000000000" pitchFamily="2" charset="-78"/>
              </a:rPr>
              <a:t>شواهد پژوهشی تأثیر مثبت ورزش بر کیفیت خواب را تأیید کرده‌اند. فراتحلیل سال ۲۰۲۵ نشان داد ورزش ترکیبی (هوازی + مقاومتی) مؤثرترین روش </a:t>
            </a:r>
            <a:r>
              <a:rPr lang="fa-IR" sz="2800" dirty="0" smtClean="0">
                <a:cs typeface="B Nazanin" panose="00000400000000000000" pitchFamily="2" charset="-78"/>
              </a:rPr>
              <a:t>است (</a:t>
            </a:r>
            <a:r>
              <a:rPr lang="en-US" sz="2400" dirty="0" smtClean="0">
                <a:cs typeface="B Nazanin" panose="00000400000000000000" pitchFamily="2" charset="-78"/>
              </a:rPr>
              <a:t>SMD=0.83-</a:t>
            </a:r>
            <a:r>
              <a:rPr lang="fa-IR" sz="2800" dirty="0" smtClean="0">
                <a:cs typeface="B Nazanin" panose="00000400000000000000" pitchFamily="2" charset="-78"/>
              </a:rPr>
              <a:t>). در </a:t>
            </a:r>
            <a:r>
              <a:rPr lang="fa-IR" sz="2800" dirty="0">
                <a:cs typeface="B Nazanin" panose="00000400000000000000" pitchFamily="2" charset="-78"/>
              </a:rPr>
              <a:t>سالمندان مبتلا به بی‌خوابی، تمرینات مقاومتی با </a:t>
            </a:r>
            <a:r>
              <a:rPr lang="fa-IR" sz="2800" dirty="0" smtClean="0">
                <a:cs typeface="B Nazanin" panose="00000400000000000000" pitchFamily="2" charset="-78"/>
              </a:rPr>
              <a:t>رتبه </a:t>
            </a:r>
            <a:r>
              <a:rPr lang="en-US" sz="2400" dirty="0" smtClean="0">
                <a:cs typeface="B Nazanin" panose="00000400000000000000" pitchFamily="2" charset="-78"/>
              </a:rPr>
              <a:t>SUCRA</a:t>
            </a:r>
            <a:r>
              <a:rPr lang="fa-IR" sz="2800" dirty="0" smtClean="0">
                <a:cs typeface="B Nazanin" panose="00000400000000000000" pitchFamily="2" charset="-78"/>
              </a:rPr>
              <a:t> </a:t>
            </a:r>
            <a:r>
              <a:rPr lang="en-US" sz="2800" dirty="0" smtClean="0">
                <a:cs typeface="B Nazanin" panose="00000400000000000000" pitchFamily="2" charset="-78"/>
              </a:rPr>
              <a:t> </a:t>
            </a:r>
            <a:r>
              <a:rPr lang="fa-IR" sz="2800" dirty="0">
                <a:cs typeface="B Nazanin" panose="00000400000000000000" pitchFamily="2" charset="-78"/>
              </a:rPr>
              <a:t>۹۴.۶</a:t>
            </a:r>
            <a:r>
              <a:rPr lang="fa-IR" sz="2800" dirty="0" smtClean="0">
                <a:cs typeface="B Nazanin" panose="00000400000000000000" pitchFamily="2" charset="-78"/>
              </a:rPr>
              <a:t>٪ </a:t>
            </a:r>
            <a:r>
              <a:rPr lang="fa-IR" sz="2800" dirty="0">
                <a:cs typeface="B Nazanin" panose="00000400000000000000" pitchFamily="2" charset="-78"/>
              </a:rPr>
              <a:t>بهترین بودند و در نوجوانان نیز هر دو نوع ورزش هوازی و مقاومتی تأثیر معناداری </a:t>
            </a:r>
            <a:r>
              <a:rPr lang="fa-IR" sz="2800" dirty="0" smtClean="0">
                <a:cs typeface="B Nazanin" panose="00000400000000000000" pitchFamily="2" charset="-78"/>
              </a:rPr>
              <a:t>داشتند</a:t>
            </a:r>
            <a:r>
              <a:rPr lang="fa-IR" sz="2800" dirty="0">
                <a:cs typeface="B Nazanin" panose="00000400000000000000" pitchFamily="2" charset="-78"/>
              </a:rPr>
              <a:t> (</a:t>
            </a:r>
            <a:r>
              <a:rPr lang="en-US" sz="2400" dirty="0">
                <a:cs typeface="B Nazanin" panose="00000400000000000000" pitchFamily="2" charset="-78"/>
              </a:rPr>
              <a:t>SMD=2.10-</a:t>
            </a:r>
            <a:r>
              <a:rPr lang="fa-IR" sz="2800" dirty="0" smtClean="0">
                <a:cs typeface="B Nazanin" panose="00000400000000000000" pitchFamily="2" charset="-78"/>
              </a:rPr>
              <a:t>). بهترین </a:t>
            </a:r>
            <a:r>
              <a:rPr lang="fa-IR" sz="2800" dirty="0">
                <a:cs typeface="B Nazanin" panose="00000400000000000000" pitchFamily="2" charset="-78"/>
              </a:rPr>
              <a:t>ترکیب برای اختلالات خواب، یوگای شدید، دو بار در هفته، هر جلسه </a:t>
            </a:r>
            <a:r>
              <a:rPr lang="fa-IR" sz="2800" dirty="0" smtClean="0">
                <a:cs typeface="B Nazanin" panose="00000400000000000000" pitchFamily="2" charset="-78"/>
              </a:rPr>
              <a:t>پیش از ۳۰ </a:t>
            </a:r>
            <a:r>
              <a:rPr lang="fa-IR" sz="2800" dirty="0">
                <a:cs typeface="B Nazanin" panose="00000400000000000000" pitchFamily="2" charset="-78"/>
              </a:rPr>
              <a:t>دقیقه، به مدت ۸‑۱۰ هفته معرفی شده است. مطالعات </a:t>
            </a:r>
            <a:r>
              <a:rPr lang="fa-IR" sz="2800" dirty="0" smtClean="0">
                <a:cs typeface="B Nazanin" panose="00000400000000000000" pitchFamily="2" charset="-78"/>
              </a:rPr>
              <a:t>بر </a:t>
            </a:r>
            <a:r>
              <a:rPr lang="fa-IR" sz="2800" dirty="0">
                <a:cs typeface="B Nazanin" panose="00000400000000000000" pitchFamily="2" charset="-78"/>
              </a:rPr>
              <a:t>روی ۴۴۰۰ نفر نشان داد ورزش حداقل دو بار در هفته مشکلات خواب را به‌مراتب کاهش می‌دهد. در بررسی انواع ورزش، یوگا کارایی خواب را تا ۱۵٪، تای‌چی زمان کل خواب را بیش از ۵۰ دقیقه افزایش می‌دهد، و پیاده‌روی و دویدن نیز شدت بی‌خوابی را کاهش می‌دهند.</a:t>
            </a:r>
            <a:endParaRPr lang="en-US" sz="2400" dirty="0">
              <a:solidFill>
                <a:srgbClr val="281C22"/>
              </a:solidFill>
              <a:latin typeface="Gotham"/>
              <a:ea typeface="Gotham"/>
              <a:cs typeface="B Nazanin" panose="00000400000000000000" pitchFamily="2" charset="-78"/>
              <a:sym typeface="Gotham"/>
            </a:endParaRPr>
          </a:p>
        </p:txBody>
      </p:sp>
      <p:sp>
        <p:nvSpPr>
          <p:cNvPr id="8" name="Freeform 8"/>
          <p:cNvSpPr/>
          <p:nvPr/>
        </p:nvSpPr>
        <p:spPr>
          <a:xfrm>
            <a:off x="16535400" y="8496300"/>
            <a:ext cx="3307008" cy="3337348"/>
          </a:xfrm>
          <a:custGeom>
            <a:avLst/>
            <a:gdLst/>
            <a:ahLst/>
            <a:cxnLst/>
            <a:rect l="l" t="t" r="r" b="b"/>
            <a:pathLst>
              <a:path w="3307008" h="3337348">
                <a:moveTo>
                  <a:pt x="0" y="0"/>
                </a:moveTo>
                <a:lnTo>
                  <a:pt x="3307008" y="0"/>
                </a:lnTo>
                <a:lnTo>
                  <a:pt x="3307008" y="3337348"/>
                </a:lnTo>
                <a:lnTo>
                  <a:pt x="0" y="333734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1659</Words>
  <Application>Microsoft Office PowerPoint</Application>
  <PresentationFormat>Custom</PresentationFormat>
  <Paragraphs>85</Paragraphs>
  <Slides>12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Gotham</vt:lpstr>
      <vt:lpstr>Gotham Bold</vt:lpstr>
      <vt:lpstr>Calibri</vt:lpstr>
      <vt:lpstr>Arial</vt:lpstr>
      <vt:lpstr>B Sina</vt:lpstr>
      <vt:lpstr>B Nazanin</vt:lpstr>
      <vt:lpstr>B Tabassom</vt:lpstr>
      <vt:lpstr>Anton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and White Historical Illustrated History of Sport Presentation</dc:title>
  <dc:creator>امیرطاها جوادی</dc:creator>
  <cp:lastModifiedBy>امیرطاها جوادی</cp:lastModifiedBy>
  <cp:revision>35</cp:revision>
  <dcterms:created xsi:type="dcterms:W3CDTF">2006-08-16T00:00:00Z</dcterms:created>
  <dcterms:modified xsi:type="dcterms:W3CDTF">2026-06-22T07:39:40Z</dcterms:modified>
  <dc:identifier>DAHNRVZgBj4</dc:identifier>
</cp:coreProperties>
</file>